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60" r:id="rId6"/>
    <p:sldId id="262" r:id="rId7"/>
    <p:sldId id="265" r:id="rId8"/>
    <p:sldId id="266" r:id="rId9"/>
    <p:sldId id="728" r:id="rId10"/>
    <p:sldId id="739" r:id="rId11"/>
    <p:sldId id="740" r:id="rId12"/>
    <p:sldId id="741" r:id="rId13"/>
    <p:sldId id="742" r:id="rId14"/>
    <p:sldId id="743" r:id="rId15"/>
    <p:sldId id="729" r:id="rId16"/>
    <p:sldId id="745" r:id="rId17"/>
    <p:sldId id="746" r:id="rId18"/>
    <p:sldId id="747" r:id="rId19"/>
    <p:sldId id="750" r:id="rId20"/>
    <p:sldId id="753" r:id="rId21"/>
    <p:sldId id="754" r:id="rId22"/>
    <p:sldId id="749" r:id="rId23"/>
    <p:sldId id="730" r:id="rId24"/>
  </p:sldIdLst>
  <p:sldSz cx="24384000" cy="13716000"/>
  <p:notesSz cx="6858000" cy="9144000"/>
  <p:defaultTextStyle>
    <a:defPPr>
      <a:defRPr lang="es-MX"/>
    </a:defPPr>
    <a:lvl1pPr algn="l" defTabSz="825500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1pPr>
    <a:lvl2pPr algn="l" defTabSz="825500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2pPr>
    <a:lvl3pPr algn="l" defTabSz="825500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3pPr>
    <a:lvl4pPr algn="l" defTabSz="825500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4pPr>
    <a:lvl5pPr algn="l" defTabSz="825500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DD"/>
    <a:srgbClr val="F39BE8"/>
    <a:srgbClr val="ED7D31"/>
    <a:srgbClr val="548235"/>
    <a:srgbClr val="E18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47"/>
  </p:normalViewPr>
  <p:slideViewPr>
    <p:cSldViewPr snapToGrid="0" snapToObjects="1">
      <p:cViewPr varScale="1">
        <p:scale>
          <a:sx n="58" d="100"/>
          <a:sy n="58" d="100"/>
        </p:scale>
        <p:origin x="1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03B8B-2057-494F-9067-14CCE24E56C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14D57B30-AEB8-4162-B267-CF7050662CB8}">
      <dgm:prSet phldrT="[Texto]" custT="1"/>
      <dgm:spPr/>
      <dgm:t>
        <a:bodyPr/>
        <a:lstStyle/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+mn-lt"/>
              <a:ea typeface="+mn-ea"/>
              <a:cs typeface="+mn-cs"/>
            </a:rPr>
            <a:t>Fuentes de demanda:</a:t>
          </a:r>
          <a:endParaRPr lang="es-MX" sz="2400" b="1" kern="1200" dirty="0">
            <a:latin typeface="+mn-lt"/>
          </a:endParaRPr>
        </a:p>
      </dgm:t>
    </dgm:pt>
    <dgm:pt modelId="{18E75101-8756-453B-BEA4-15C74009EF4F}" type="parTrans" cxnId="{CA90DBA6-F6C7-4AE9-AF98-2CDD66C75AE6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3C6F6C7C-07D0-430A-9081-4447EF5028F3}" type="sibTrans" cxnId="{CA90DBA6-F6C7-4AE9-AF98-2CDD66C75AE6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C5654F06-4490-4044-AE26-C94ED2AC488D}">
      <dgm:prSet phldrT="[Texto]" custT="1"/>
      <dgm:spPr/>
      <dgm:t>
        <a:bodyPr/>
        <a:lstStyle/>
        <a:p>
          <a:pPr marL="8572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+mn-lt"/>
            </a:rPr>
            <a:t>Fuentes de demanda 2019</a:t>
          </a:r>
        </a:p>
        <a:p>
          <a:pPr marL="85725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latin typeface="+mn-lt"/>
            </a:rPr>
            <a:t>+</a:t>
          </a:r>
        </a:p>
        <a:p>
          <a:pPr marL="8572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+mn-lt"/>
            </a:rPr>
            <a:t>Incorporación de otros referentes o fuentes de demanda: </a:t>
          </a:r>
        </a:p>
        <a:p>
          <a:pPr marL="266700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Usuarios INEGI (otros medios de consulta)</a:t>
          </a:r>
          <a:endParaRPr lang="es-MX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Helvetica"/>
            <a:ea typeface="Helvetica"/>
            <a:cs typeface="Helvetica"/>
          </a:endParaRPr>
        </a:p>
      </dgm:t>
    </dgm:pt>
    <dgm:pt modelId="{71C5B208-776B-4DC7-A670-E4F08E362715}" type="parTrans" cxnId="{F6F3A0B5-1752-48F9-A272-ED1CAD421F3D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7F843405-B4B1-40DB-9D54-7A46532743A7}" type="sibTrans" cxnId="{F6F3A0B5-1752-48F9-A272-ED1CAD421F3D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5977AE46-2D88-47D9-AA47-D279975BA28F}">
      <dgm:prSet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MX" sz="2400" kern="1200" dirty="0">
              <a:latin typeface="+mn-lt"/>
              <a:ea typeface="+mn-ea"/>
              <a:cs typeface="+mn-cs"/>
            </a:rPr>
            <a:t>ODS</a:t>
          </a:r>
        </a:p>
      </dgm:t>
    </dgm:pt>
    <dgm:pt modelId="{FE7A7E85-65EA-4FB2-9646-82BA9C74916B}" type="parTrans" cxnId="{D361FF80-929F-4060-A26A-185FCABB0BC5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4027C7FA-85B7-40A1-89B0-B97BB9B3FAB8}" type="sibTrans" cxnId="{D361FF80-929F-4060-A26A-185FCABB0BC5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60F5C6BD-37EF-4355-96E7-A7FC8672184D}">
      <dgm:prSet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s-MX" sz="2400" kern="1200" dirty="0">
            <a:latin typeface="+mn-lt"/>
          </a:endParaRPr>
        </a:p>
      </dgm:t>
    </dgm:pt>
    <dgm:pt modelId="{83723245-D620-4ECA-B51D-ECFE74AC0FDB}" type="parTrans" cxnId="{319CE633-61C7-40F9-BD60-8649070E860E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3FB3B662-B765-4CF3-AD08-8B27EE3535BD}" type="sibTrans" cxnId="{319CE633-61C7-40F9-BD60-8649070E860E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8E677ECA-D32A-478D-958A-4C4F3004AB0D}">
      <dgm:prSet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MX" sz="2400" kern="1200" dirty="0">
              <a:latin typeface="+mn-lt"/>
              <a:ea typeface="+mn-ea"/>
              <a:cs typeface="+mn-cs"/>
            </a:rPr>
            <a:t>IC</a:t>
          </a:r>
        </a:p>
      </dgm:t>
    </dgm:pt>
    <dgm:pt modelId="{2201ABE1-D382-4F9A-974F-7B10BAFA7793}" type="parTrans" cxnId="{1B4750F1-A7E5-4515-9E7D-EE14D820F8B0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AED62628-DA81-49E7-8367-8F330AEB3718}" type="sibTrans" cxnId="{1B4750F1-A7E5-4515-9E7D-EE14D820F8B0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04C85825-9C57-4B7E-B148-66F32F43219C}">
      <dgm:prSet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MX" sz="2400" kern="1200" dirty="0">
              <a:latin typeface="+mn-lt"/>
              <a:ea typeface="+mn-ea"/>
              <a:cs typeface="+mn-cs"/>
            </a:rPr>
            <a:t> </a:t>
          </a:r>
          <a:r>
            <a:rPr lang="es-MX" sz="2400" kern="1200" dirty="0" err="1">
              <a:latin typeface="+mn-lt"/>
              <a:ea typeface="+mn-ea"/>
              <a:cs typeface="+mn-cs"/>
            </a:rPr>
            <a:t>PND</a:t>
          </a:r>
          <a:r>
            <a:rPr lang="es-MX" sz="2400" kern="1200" dirty="0">
              <a:latin typeface="+mn-lt"/>
              <a:ea typeface="+mn-ea"/>
              <a:cs typeface="+mn-cs"/>
            </a:rPr>
            <a:t> 2013-2018</a:t>
          </a:r>
        </a:p>
      </dgm:t>
    </dgm:pt>
    <dgm:pt modelId="{1D2259A3-98AC-498D-96AA-C89FBB861A3D}" type="parTrans" cxnId="{EEF81253-EAEB-42F5-A352-F9A339371082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EA3B35AD-AB86-47D9-8831-973F0DA0E280}" type="sibTrans" cxnId="{EEF81253-EAEB-42F5-A352-F9A339371082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ABCC2FBA-C2C3-438C-ADE5-764AA9E8F242}">
      <dgm:prSet phldrT="[Texto]" custT="1"/>
      <dgm:spPr/>
      <dgm:t>
        <a:bodyPr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+mn-lt"/>
              <a:ea typeface="+mn-ea"/>
              <a:cs typeface="+mn-cs"/>
            </a:rPr>
            <a:t>Fuentes de demanda:</a:t>
          </a:r>
          <a:endParaRPr lang="es-MX" sz="2400" b="1" kern="1200" dirty="0">
            <a:latin typeface="+mn-lt"/>
          </a:endParaRPr>
        </a:p>
      </dgm:t>
    </dgm:pt>
    <dgm:pt modelId="{6B42AB6F-3995-4A09-8DDD-B3990C3DD600}" type="sibTrans" cxnId="{5F6E31B8-F0EB-4C98-9EF2-E116963D6B24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CA20E784-D48E-4CC0-9A58-38680E344BB5}" type="parTrans" cxnId="{5F6E31B8-F0EB-4C98-9EF2-E116963D6B24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0067AB9F-2105-4FB3-A42A-CF0D3DE2D458}">
      <dgm:prSet phldrT="[Texto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MX" sz="2400" kern="1200" dirty="0">
              <a:latin typeface="+mn-lt"/>
            </a:rPr>
            <a:t>CPEUM y Leyes Federales</a:t>
          </a:r>
        </a:p>
      </dgm:t>
    </dgm:pt>
    <dgm:pt modelId="{7136EC74-8AAF-4BD9-A185-C1A154978476}" type="sibTrans" cxnId="{728F4EC0-3969-48D4-AE97-1E2B4DEC83DD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C09BF34B-C9B1-4015-B22D-5EF07347DCB3}" type="parTrans" cxnId="{728F4EC0-3969-48D4-AE97-1E2B4DEC83DD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FA9314F3-AF2A-497C-AC4B-2E58BB77CA62}">
      <dgm:prSet phldrT="[Texto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MX" sz="2400" kern="1200" dirty="0">
              <a:latin typeface="+mn-lt"/>
            </a:rPr>
            <a:t>Tratados Internacionales</a:t>
          </a:r>
        </a:p>
      </dgm:t>
    </dgm:pt>
    <dgm:pt modelId="{F826ED60-AD4C-4DD4-A3C4-CF9BB2360634}" type="sibTrans" cxnId="{36710189-7B9F-4F91-9A99-0C1196FBD69F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499284F3-19AA-4A95-BE80-5C5675F49193}" type="parTrans" cxnId="{36710189-7B9F-4F91-9A99-0C1196FBD69F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7E511FC5-6B18-41C4-AF48-30B8FF1E35D7}">
      <dgm:prSet phldrT="[Texto]" custT="1"/>
      <dgm:spPr/>
      <dgm:t>
        <a:bodyPr/>
        <a:lstStyle/>
        <a:p>
          <a:pPr marL="180975" lvl="1" indent="-12382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ODS</a:t>
          </a:r>
        </a:p>
      </dgm:t>
    </dgm:pt>
    <dgm:pt modelId="{2D7D3C5A-2E4E-4DC5-9FC1-3C5313EB3A80}" type="parTrans" cxnId="{7A1AD630-770A-4E72-9DE1-46DED342DECC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B272D0D7-B9F4-4852-9B4F-54A36197883B}" type="sibTrans" cxnId="{7A1AD630-770A-4E72-9DE1-46DED342DECC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A6246DDD-4DC5-4705-87E8-FAD754DD3A66}">
      <dgm:prSet phldrT="[Texto]" custT="1"/>
      <dgm:spPr/>
      <dgm:t>
        <a:bodyPr/>
        <a:lstStyle/>
        <a:p>
          <a:pPr marL="180975" lvl="1" indent="-12382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IC</a:t>
          </a:r>
        </a:p>
      </dgm:t>
    </dgm:pt>
    <dgm:pt modelId="{605A9F49-A4E3-462E-B2CA-B00DC623EB87}" type="parTrans" cxnId="{298399CD-618D-4E76-B606-08C2E800A03D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EA77027A-F93D-4907-A682-14BB3E000F3D}" type="sibTrans" cxnId="{298399CD-618D-4E76-B606-08C2E800A03D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54DC5C77-A3F9-46FF-A814-183A509C87F6}">
      <dgm:prSet custT="1"/>
      <dgm:spPr/>
      <dgm:t>
        <a:bodyPr/>
        <a:lstStyle/>
        <a:p>
          <a:pPr marL="266700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Usuarios estratégicos:</a:t>
          </a:r>
        </a:p>
      </dgm:t>
    </dgm:pt>
    <dgm:pt modelId="{7A6D8738-18E2-4117-809D-31E37E9B19FB}" type="parTrans" cxnId="{56024F7C-F2BC-4792-9B76-61A4184974A0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2839103D-6676-4D43-86B3-789633636A25}" type="sibTrans" cxnId="{56024F7C-F2BC-4792-9B76-61A4184974A0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40C46E6A-BEF3-4CE5-AE54-EAD54694F6AE}">
      <dgm:prSet phldrT="[Texto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MX" sz="2400" kern="1200" dirty="0">
              <a:latin typeface="+mn-lt"/>
            </a:rPr>
            <a:t>Laboratorio de </a:t>
          </a:r>
          <a:r>
            <a:rPr lang="es-MX" sz="2400" kern="1200" dirty="0" err="1">
              <a:latin typeface="+mn-lt"/>
            </a:rPr>
            <a:t>Microdatos</a:t>
          </a:r>
          <a:endParaRPr lang="es-MX" sz="2400" kern="1200" dirty="0">
            <a:latin typeface="+mn-lt"/>
          </a:endParaRPr>
        </a:p>
      </dgm:t>
    </dgm:pt>
    <dgm:pt modelId="{4563F001-84E5-48FD-AA4E-F23AF7A99FA7}" type="parTrans" cxnId="{17CC313C-2916-4900-8CBB-8A33EB1EEBF6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F94EE4B2-12B7-457F-9BCF-FEB9199D8714}" type="sibTrans" cxnId="{17CC313C-2916-4900-8CBB-8A33EB1EEBF6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11641ED5-4114-4820-9881-83395B9D8667}">
      <dgm:prSet phldrT="[Texto]" custT="1"/>
      <dgm:spPr/>
      <dgm:t>
        <a:bodyPr/>
        <a:lstStyle/>
        <a:p>
          <a:pPr marL="180975" lvl="1" indent="-12382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MX" sz="2400" kern="1200" dirty="0">
              <a:latin typeface="+mn-lt"/>
            </a:rPr>
            <a:t>PND 2019-2024 (versión publicada en el DOF)</a:t>
          </a:r>
          <a:endParaRPr lang="es-MX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16DDD569-68A0-41D0-A0B5-3E4703E64560}" type="parTrans" cxnId="{6FA3F07A-865D-4588-9D4E-4E4E9C4C8CE0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25A4CBCE-D705-43A4-919B-AE8D011E45D9}" type="sibTrans" cxnId="{6FA3F07A-865D-4588-9D4E-4E4E9C4C8CE0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3098F63A-B7E8-49F9-8CBA-4E855B9366C4}">
      <dgm:prSet custT="1"/>
      <dgm:spPr/>
      <dgm:t>
        <a:bodyPr/>
        <a:lstStyle/>
        <a:p>
          <a:pPr marL="266700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Otros</a:t>
          </a:r>
        </a:p>
      </dgm:t>
    </dgm:pt>
    <dgm:pt modelId="{ECDA6436-0441-4D42-A89B-C3A2D24ADFD9}" type="parTrans" cxnId="{26C9C0C1-EE02-4EA5-BB4B-93A22846719D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AA2CC752-B79B-49E6-A435-FB1F8FB9C91F}" type="sibTrans" cxnId="{26C9C0C1-EE02-4EA5-BB4B-93A22846719D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3BABD106-C0CE-466A-A002-D581B9C85008}">
      <dgm:prSet custT="1"/>
      <dgm:spPr/>
      <dgm:t>
        <a:bodyPr/>
        <a:lstStyle/>
        <a:p>
          <a:pPr marL="266700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Sector Académico (Consejo Consultivo Académico)</a:t>
          </a:r>
        </a:p>
      </dgm:t>
    </dgm:pt>
    <dgm:pt modelId="{6D2A2793-9A93-472E-B3E8-D6C15BC8F2C4}" type="parTrans" cxnId="{28714DC3-8617-4341-8337-FEE67B750210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990EAE3C-EA87-4518-A190-D5EE9DB7309C}" type="sibTrans" cxnId="{28714DC3-8617-4341-8337-FEE67B750210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6DB5E68B-7D00-42F0-BD7F-F4AF1695374B}">
      <dgm:prSet custT="1"/>
      <dgm:spPr/>
      <dgm:t>
        <a:bodyPr/>
        <a:lstStyle/>
        <a:p>
          <a:pPr marL="628650" lvl="2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Times New Roman" panose="02020603050405020304" pitchFamily="18" charset="0"/>
            </a:rPr>
            <a:t>Poder legislativo (Senado, Cámara de Diputados)</a:t>
          </a:r>
        </a:p>
      </dgm:t>
    </dgm:pt>
    <dgm:pt modelId="{C63B686E-03EA-453A-89D1-D5DE1692F737}" type="parTrans" cxnId="{95302E3A-F5EE-43F2-9B8A-4D7354EACB94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84512064-01A2-4934-89CE-DEEBE61A3603}" type="sibTrans" cxnId="{95302E3A-F5EE-43F2-9B8A-4D7354EACB94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5A4CEDBD-5485-4EC9-ABF7-AF3390384599}">
      <dgm:prSet custT="1"/>
      <dgm:spPr/>
      <dgm:t>
        <a:bodyPr/>
        <a:lstStyle/>
        <a:p>
          <a:pPr marL="628650" lvl="2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Times New Roman" panose="02020603050405020304" pitchFamily="18" charset="0"/>
            </a:rPr>
            <a:t>Usuarios Internacionales</a:t>
          </a:r>
        </a:p>
      </dgm:t>
    </dgm:pt>
    <dgm:pt modelId="{81830275-0535-4FF2-B889-4B5F1EA933E4}" type="parTrans" cxnId="{5568EF82-2375-498D-AD1B-97025FF0B60C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C86CBFE9-DD04-47E7-AF11-837C93673BD7}" type="sibTrans" cxnId="{5568EF82-2375-498D-AD1B-97025FF0B60C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F3593D6E-2D6E-458B-9537-404CAFD77F22}">
      <dgm:prSet custT="1"/>
      <dgm:spPr/>
      <dgm:t>
        <a:bodyPr/>
        <a:lstStyle/>
        <a:p>
          <a:pPr marL="628650" lvl="2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Times New Roman" panose="02020603050405020304" pitchFamily="18" charset="0"/>
            </a:rPr>
            <a:t>Medios de comunicación </a:t>
          </a:r>
        </a:p>
      </dgm:t>
    </dgm:pt>
    <dgm:pt modelId="{636A50E6-9F17-4A97-9771-7D37A8244789}" type="parTrans" cxnId="{44CA4968-5EEB-4C9D-864D-E000D413E3F0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631754DC-5DB7-4ADD-A2F7-0F5DB4E3A442}" type="sibTrans" cxnId="{44CA4968-5EEB-4C9D-864D-E000D413E3F0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B9BE2906-F039-46A2-BB80-9E4230627D28}">
      <dgm:prSet custT="1"/>
      <dgm:spPr/>
      <dgm:t>
        <a:bodyPr/>
        <a:lstStyle/>
        <a:p>
          <a:pPr marL="628650" lvl="2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Times New Roman" panose="02020603050405020304" pitchFamily="18" charset="0"/>
            </a:rPr>
            <a:t>Sector privado</a:t>
          </a:r>
        </a:p>
      </dgm:t>
    </dgm:pt>
    <dgm:pt modelId="{15EA6B89-B7F8-4441-AAFB-3203E2063438}" type="parTrans" cxnId="{F4D25773-44CC-4ECF-959B-7719C84CB83D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438B252B-E4FA-475A-BD92-DFC6A26486B6}" type="sibTrans" cxnId="{F4D25773-44CC-4ECF-959B-7719C84CB83D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CD0577B2-0BB6-440A-BED1-014EDC1899BD}">
      <dgm:prSet custT="1"/>
      <dgm:spPr/>
      <dgm:t>
        <a:bodyPr/>
        <a:lstStyle/>
        <a:p>
          <a:pPr marL="628650" lvl="2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Times New Roman" panose="02020603050405020304" pitchFamily="18" charset="0"/>
            </a:rPr>
            <a:t>Organismos no gubernamentales</a:t>
          </a:r>
        </a:p>
      </dgm:t>
    </dgm:pt>
    <dgm:pt modelId="{7C13B737-FA64-4310-BB9E-4F95A669C16C}" type="parTrans" cxnId="{64254E43-6A11-417F-A518-7E00A7055DD4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AE3BEF1A-B932-468B-B134-0245FBED46A6}" type="sibTrans" cxnId="{64254E43-6A11-417F-A518-7E00A7055DD4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B0782F20-79AD-4547-A9BB-A699FC0C6611}">
      <dgm:prSet phldrT="[Texto]" custT="1"/>
      <dgm:spPr/>
      <dgm:t>
        <a:bodyPr/>
        <a:lstStyle/>
        <a:p>
          <a:pPr marL="180975" lvl="1" indent="-12382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MX" sz="2400" kern="1200" dirty="0">
              <a:latin typeface="+mn-lt"/>
            </a:rPr>
            <a:t>Usuarios del Portal INEGI</a:t>
          </a:r>
        </a:p>
      </dgm:t>
    </dgm:pt>
    <dgm:pt modelId="{50C0DECC-AB7D-4DED-A018-C5164FF90D61}" type="parTrans" cxnId="{6863C458-5759-4722-AB42-EE30D6956F30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1FE7FEB8-5985-4189-B95F-347B2E128CAF}" type="sibTrans" cxnId="{6863C458-5759-4722-AB42-EE30D6956F30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A12D5805-924A-46A5-A20D-8978A33E56CA}">
      <dgm:prSet phldrT="[Texto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ES" sz="2400" kern="1200" dirty="0">
              <a:latin typeface="+mn-lt"/>
            </a:rPr>
            <a:t> Programas Derivados del PND: sectoriales/ especiales</a:t>
          </a:r>
          <a:endParaRPr lang="es-MX" sz="2400" kern="1200" dirty="0">
            <a:latin typeface="+mn-lt"/>
          </a:endParaRPr>
        </a:p>
      </dgm:t>
    </dgm:pt>
    <dgm:pt modelId="{A494B1F6-64F9-45FD-98D2-492C236FEE92}" type="parTrans" cxnId="{C6354FE0-350A-4299-922F-F00DD91332AB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E692FDF5-3E4B-4F7C-BF0A-7DE8E5B2BC76}" type="sibTrans" cxnId="{C6354FE0-350A-4299-922F-F00DD91332AB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AC2DC206-7288-42AC-BC80-55516E1F8790}">
      <dgm:prSet phldrT="[Texto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s-MX" sz="2400" kern="1200" dirty="0">
            <a:latin typeface="+mn-lt"/>
          </a:endParaRPr>
        </a:p>
      </dgm:t>
    </dgm:pt>
    <dgm:pt modelId="{96AA8938-9ED3-47D1-A781-E3BBDF9581F8}" type="parTrans" cxnId="{4DB2A042-0A9A-440E-920A-A63DEB223208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4832E954-963C-4D0D-81C4-2913ED7BC02C}" type="sibTrans" cxnId="{4DB2A042-0A9A-440E-920A-A63DEB223208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EAE47271-8901-4AE9-B790-7EA80797FB8D}">
      <dgm:prSet phldrT="[Texto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ES" sz="2400" kern="1200" dirty="0">
              <a:latin typeface="+mn-lt"/>
            </a:rPr>
            <a:t> Usuarios internos INEGI</a:t>
          </a:r>
          <a:endParaRPr lang="es-MX" sz="2400" kern="1200" dirty="0">
            <a:latin typeface="+mn-lt"/>
          </a:endParaRPr>
        </a:p>
      </dgm:t>
    </dgm:pt>
    <dgm:pt modelId="{87FE6CA4-4248-4EBE-992E-E7DE2807481E}" type="parTrans" cxnId="{8401A629-4417-40F3-AACB-9079AA676D85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C47E4202-9462-4FBB-9CF9-CF855A9DDA06}" type="sibTrans" cxnId="{8401A629-4417-40F3-AACB-9079AA676D85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F651CC17-2849-4274-99C4-14915907C5F6}">
      <dgm:prSet phldrT="[Texto]" custT="1"/>
      <dgm:spPr/>
      <dgm:t>
        <a:bodyPr/>
        <a:lstStyle/>
        <a:p>
          <a:pPr marL="180975" lvl="1" indent="-123825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3200" b="1" kern="1200" dirty="0">
              <a:latin typeface="+mn-lt"/>
            </a:rPr>
            <a:t>+</a:t>
          </a:r>
          <a:endParaRPr lang="es-MX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E7A88FF2-567E-480A-84EE-909A1E262AF1}" type="parTrans" cxnId="{B0120CFD-529B-478B-A2C0-F51B95CA5E47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F4B7EF25-7C99-4ADC-9E76-0AB6226B227C}" type="sibTrans" cxnId="{B0120CFD-529B-478B-A2C0-F51B95CA5E47}">
      <dgm:prSet/>
      <dgm:spPr/>
      <dgm:t>
        <a:bodyPr/>
        <a:lstStyle/>
        <a:p>
          <a:endParaRPr lang="es-MX" sz="2400">
            <a:latin typeface="+mn-lt"/>
          </a:endParaRPr>
        </a:p>
      </dgm:t>
    </dgm:pt>
    <dgm:pt modelId="{AAD3088F-6289-46BF-AB18-DEB85B4585A0}">
      <dgm:prSet custT="1"/>
      <dgm:spPr/>
      <dgm:t>
        <a:bodyPr/>
        <a:lstStyle/>
        <a:p>
          <a:pPr marL="266700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s-MX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Helvetica"/>
              <a:ea typeface="Helvetica"/>
              <a:cs typeface="Helvetica"/>
            </a:rPr>
            <a:t>Órganos colegiados del </a:t>
          </a:r>
          <a:r>
            <a:rPr lang="es-MX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Helvetica"/>
              <a:ea typeface="Helvetica"/>
              <a:cs typeface="Helvetica"/>
            </a:rPr>
            <a:t>SNIEG</a:t>
          </a:r>
          <a:endParaRPr lang="es-MX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82DD7593-19C6-42F9-B6E9-0D6D4C7D9856}" type="parTrans" cxnId="{B1C5F052-18A9-4822-8FBB-9E0ED299DD1D}">
      <dgm:prSet/>
      <dgm:spPr/>
      <dgm:t>
        <a:bodyPr/>
        <a:lstStyle/>
        <a:p>
          <a:endParaRPr lang="es-MX"/>
        </a:p>
      </dgm:t>
    </dgm:pt>
    <dgm:pt modelId="{71FB9FCE-65CC-4D20-9278-C7DC520F53A4}" type="sibTrans" cxnId="{B1C5F052-18A9-4822-8FBB-9E0ED299DD1D}">
      <dgm:prSet/>
      <dgm:spPr/>
      <dgm:t>
        <a:bodyPr/>
        <a:lstStyle/>
        <a:p>
          <a:endParaRPr lang="es-MX"/>
        </a:p>
      </dgm:t>
    </dgm:pt>
    <dgm:pt modelId="{5ED05768-8C5D-46FD-870B-9E60DD6073CE}" type="pres">
      <dgm:prSet presAssocID="{EA503B8B-2057-494F-9067-14CCE24E56C8}" presName="rootnode" presStyleCnt="0">
        <dgm:presLayoutVars>
          <dgm:chMax/>
          <dgm:chPref/>
          <dgm:dir/>
          <dgm:animLvl val="lvl"/>
        </dgm:presLayoutVars>
      </dgm:prSet>
      <dgm:spPr/>
    </dgm:pt>
    <dgm:pt modelId="{92690DDD-F726-404E-9A63-3AAA857290A9}" type="pres">
      <dgm:prSet presAssocID="{14D57B30-AEB8-4162-B267-CF7050662CB8}" presName="composite" presStyleCnt="0"/>
      <dgm:spPr/>
    </dgm:pt>
    <dgm:pt modelId="{2C870F2A-55E5-4AEE-8626-9ACF225EA46C}" type="pres">
      <dgm:prSet presAssocID="{14D57B30-AEB8-4162-B267-CF7050662CB8}" presName="LShape" presStyleLbl="alignNode1" presStyleIdx="0" presStyleCnt="5"/>
      <dgm:spPr/>
    </dgm:pt>
    <dgm:pt modelId="{8A48C6C1-2A30-4864-876C-C08168FC139C}" type="pres">
      <dgm:prSet presAssocID="{14D57B30-AEB8-4162-B267-CF7050662CB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365DF6B-E006-4CCC-ACD8-A4EB3154E3B0}" type="pres">
      <dgm:prSet presAssocID="{14D57B30-AEB8-4162-B267-CF7050662CB8}" presName="Triangle" presStyleLbl="alignNode1" presStyleIdx="1" presStyleCnt="5"/>
      <dgm:spPr/>
    </dgm:pt>
    <dgm:pt modelId="{235EE4F2-0D86-4A83-B87E-BBECB5A4B60B}" type="pres">
      <dgm:prSet presAssocID="{3C6F6C7C-07D0-430A-9081-4447EF5028F3}" presName="sibTrans" presStyleCnt="0"/>
      <dgm:spPr/>
    </dgm:pt>
    <dgm:pt modelId="{D40E45DD-ABC4-4769-96CA-C509715FE5FE}" type="pres">
      <dgm:prSet presAssocID="{3C6F6C7C-07D0-430A-9081-4447EF5028F3}" presName="space" presStyleCnt="0"/>
      <dgm:spPr/>
    </dgm:pt>
    <dgm:pt modelId="{7AB9EDE1-23A6-4922-8E0F-37C7E373C10E}" type="pres">
      <dgm:prSet presAssocID="{ABCC2FBA-C2C3-438C-ADE5-764AA9E8F242}" presName="composite" presStyleCnt="0"/>
      <dgm:spPr/>
    </dgm:pt>
    <dgm:pt modelId="{D7742550-5DAB-4344-A439-79DA55D5E37C}" type="pres">
      <dgm:prSet presAssocID="{ABCC2FBA-C2C3-438C-ADE5-764AA9E8F242}" presName="LShape" presStyleLbl="alignNode1" presStyleIdx="2" presStyleCnt="5"/>
      <dgm:spPr/>
    </dgm:pt>
    <dgm:pt modelId="{5D905FFC-8698-4C60-A0D2-7A49A0B6B1AF}" type="pres">
      <dgm:prSet presAssocID="{ABCC2FBA-C2C3-438C-ADE5-764AA9E8F24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990C226-45B0-416D-ACEF-D386AB57521A}" type="pres">
      <dgm:prSet presAssocID="{ABCC2FBA-C2C3-438C-ADE5-764AA9E8F242}" presName="Triangle" presStyleLbl="alignNode1" presStyleIdx="3" presStyleCnt="5"/>
      <dgm:spPr/>
    </dgm:pt>
    <dgm:pt modelId="{82DD47FC-8509-454F-9611-3171D49A3399}" type="pres">
      <dgm:prSet presAssocID="{6B42AB6F-3995-4A09-8DDD-B3990C3DD600}" presName="sibTrans" presStyleCnt="0"/>
      <dgm:spPr/>
    </dgm:pt>
    <dgm:pt modelId="{7B4B2313-D687-48B4-AB34-9E3526A8E985}" type="pres">
      <dgm:prSet presAssocID="{6B42AB6F-3995-4A09-8DDD-B3990C3DD600}" presName="space" presStyleCnt="0"/>
      <dgm:spPr/>
    </dgm:pt>
    <dgm:pt modelId="{156C0DB1-DEAF-4613-9C04-95BBC39A60C6}" type="pres">
      <dgm:prSet presAssocID="{C5654F06-4490-4044-AE26-C94ED2AC488D}" presName="composite" presStyleCnt="0"/>
      <dgm:spPr/>
    </dgm:pt>
    <dgm:pt modelId="{154E1292-7CCD-4EAF-8E72-B7DD40892EE1}" type="pres">
      <dgm:prSet presAssocID="{C5654F06-4490-4044-AE26-C94ED2AC488D}" presName="LShape" presStyleLbl="alignNode1" presStyleIdx="4" presStyleCnt="5"/>
      <dgm:spPr/>
    </dgm:pt>
    <dgm:pt modelId="{313B1CB7-F3F4-477B-A4E7-1AA4DAEAB610}" type="pres">
      <dgm:prSet presAssocID="{C5654F06-4490-4044-AE26-C94ED2AC488D}" presName="ParentText" presStyleLbl="revTx" presStyleIdx="2" presStyleCnt="3" custScaleX="104617" custLinFactNeighborX="17367" custLinFactNeighborY="5716">
        <dgm:presLayoutVars>
          <dgm:chMax val="0"/>
          <dgm:chPref val="0"/>
          <dgm:bulletEnabled val="1"/>
        </dgm:presLayoutVars>
      </dgm:prSet>
      <dgm:spPr/>
    </dgm:pt>
  </dgm:ptLst>
  <dgm:cxnLst>
    <dgm:cxn modelId="{67290A0A-120D-4A24-9519-27CCB692CE1A}" type="presOf" srcId="{CD0577B2-0BB6-440A-BED1-014EDC1899BD}" destId="{313B1CB7-F3F4-477B-A4E7-1AA4DAEAB610}" srcOrd="0" destOrd="7" presId="urn:microsoft.com/office/officeart/2009/3/layout/StepUpProcess"/>
    <dgm:cxn modelId="{8401A629-4417-40F3-AACB-9079AA676D85}" srcId="{ABCC2FBA-C2C3-438C-ADE5-764AA9E8F242}" destId="{EAE47271-8901-4AE9-B790-7EA80797FB8D}" srcOrd="9" destOrd="0" parTransId="{87FE6CA4-4248-4EBE-992E-E7DE2807481E}" sibTransId="{C47E4202-9462-4FBB-9CF9-CF855A9DDA06}"/>
    <dgm:cxn modelId="{95DE6D2E-E6FD-4C3B-A503-D4C4FA8A5696}" type="presOf" srcId="{F3593D6E-2D6E-458B-9537-404CAFD77F22}" destId="{313B1CB7-F3F4-477B-A4E7-1AA4DAEAB610}" srcOrd="0" destOrd="5" presId="urn:microsoft.com/office/officeart/2009/3/layout/StepUpProcess"/>
    <dgm:cxn modelId="{517A172F-E04B-4C16-9AA5-120CF3DEC525}" type="presOf" srcId="{B0782F20-79AD-4547-A9BB-A699FC0C6611}" destId="{5D905FFC-8698-4C60-A0D2-7A49A0B6B1AF}" srcOrd="0" destOrd="8" presId="urn:microsoft.com/office/officeart/2009/3/layout/StepUpProcess"/>
    <dgm:cxn modelId="{7A1AD630-770A-4E72-9DE1-46DED342DECC}" srcId="{ABCC2FBA-C2C3-438C-ADE5-764AA9E8F242}" destId="{7E511FC5-6B18-41C4-AF48-30B8FF1E35D7}" srcOrd="0" destOrd="0" parTransId="{2D7D3C5A-2E4E-4DC5-9FC1-3C5313EB3A80}" sibTransId="{B272D0D7-B9F4-4852-9B4F-54A36197883B}"/>
    <dgm:cxn modelId="{319CE633-61C7-40F9-BD60-8649070E860E}" srcId="{04C85825-9C57-4B7E-B148-66F32F43219C}" destId="{60F5C6BD-37EF-4355-96E7-A7FC8672184D}" srcOrd="0" destOrd="0" parTransId="{83723245-D620-4ECA-B51D-ECFE74AC0FDB}" sibTransId="{3FB3B662-B765-4CF3-AD08-8B27EE3535BD}"/>
    <dgm:cxn modelId="{95302E3A-F5EE-43F2-9B8A-4D7354EACB94}" srcId="{54DC5C77-A3F9-46FF-A814-183A509C87F6}" destId="{6DB5E68B-7D00-42F0-BD7F-F4AF1695374B}" srcOrd="0" destOrd="0" parTransId="{C63B686E-03EA-453A-89D1-D5DE1692F737}" sibTransId="{84512064-01A2-4934-89CE-DEEBE61A3603}"/>
    <dgm:cxn modelId="{19FD5D3B-386C-400D-AA7C-36FD7895AF0E}" type="presOf" srcId="{5977AE46-2D88-47D9-AA47-D279975BA28F}" destId="{8A48C6C1-2A30-4864-876C-C08168FC139C}" srcOrd="0" destOrd="1" presId="urn:microsoft.com/office/officeart/2009/3/layout/StepUpProcess"/>
    <dgm:cxn modelId="{17CC313C-2916-4900-8CBB-8A33EB1EEBF6}" srcId="{ABCC2FBA-C2C3-438C-ADE5-764AA9E8F242}" destId="{40C46E6A-BEF3-4CE5-AE54-EAD54694F6AE}" srcOrd="8" destOrd="0" parTransId="{4563F001-84E5-48FD-AA4E-F23AF7A99FA7}" sibTransId="{F94EE4B2-12B7-457F-9BCF-FEB9199D8714}"/>
    <dgm:cxn modelId="{6F7EC83C-7CA5-4000-83D1-C675EA741AD5}" type="presOf" srcId="{7E511FC5-6B18-41C4-AF48-30B8FF1E35D7}" destId="{5D905FFC-8698-4C60-A0D2-7A49A0B6B1AF}" srcOrd="0" destOrd="1" presId="urn:microsoft.com/office/officeart/2009/3/layout/StepUpProcess"/>
    <dgm:cxn modelId="{59EE3940-62E8-488A-8827-366DB4FBCFB1}" type="presOf" srcId="{A6246DDD-4DC5-4705-87E8-FAD754DD3A66}" destId="{5D905FFC-8698-4C60-A0D2-7A49A0B6B1AF}" srcOrd="0" destOrd="2" presId="urn:microsoft.com/office/officeart/2009/3/layout/StepUpProcess"/>
    <dgm:cxn modelId="{B3B39D42-50E1-4FFC-8DEB-378905FEE6A1}" type="presOf" srcId="{5A4CEDBD-5485-4EC9-ABF7-AF3390384599}" destId="{313B1CB7-F3F4-477B-A4E7-1AA4DAEAB610}" srcOrd="0" destOrd="4" presId="urn:microsoft.com/office/officeart/2009/3/layout/StepUpProcess"/>
    <dgm:cxn modelId="{4DB2A042-0A9A-440E-920A-A63DEB223208}" srcId="{ABCC2FBA-C2C3-438C-ADE5-764AA9E8F242}" destId="{AC2DC206-7288-42AC-BC80-55516E1F8790}" srcOrd="10" destOrd="0" parTransId="{96AA8938-9ED3-47D1-A781-E3BBDF9581F8}" sibTransId="{4832E954-963C-4D0D-81C4-2913ED7BC02C}"/>
    <dgm:cxn modelId="{507A6A63-4371-45E0-8652-3598355E037E}" type="presOf" srcId="{AC2DC206-7288-42AC-BC80-55516E1F8790}" destId="{5D905FFC-8698-4C60-A0D2-7A49A0B6B1AF}" srcOrd="0" destOrd="11" presId="urn:microsoft.com/office/officeart/2009/3/layout/StepUpProcess"/>
    <dgm:cxn modelId="{64254E43-6A11-417F-A518-7E00A7055DD4}" srcId="{54DC5C77-A3F9-46FF-A814-183A509C87F6}" destId="{CD0577B2-0BB6-440A-BED1-014EDC1899BD}" srcOrd="4" destOrd="0" parTransId="{7C13B737-FA64-4310-BB9E-4F95A669C16C}" sibTransId="{AE3BEF1A-B932-468B-B134-0245FBED46A6}"/>
    <dgm:cxn modelId="{37B34E46-AE04-4BC4-9C80-F6D48589D393}" type="presOf" srcId="{14D57B30-AEB8-4162-B267-CF7050662CB8}" destId="{8A48C6C1-2A30-4864-876C-C08168FC139C}" srcOrd="0" destOrd="0" presId="urn:microsoft.com/office/officeart/2009/3/layout/StepUpProcess"/>
    <dgm:cxn modelId="{44CA4968-5EEB-4C9D-864D-E000D413E3F0}" srcId="{54DC5C77-A3F9-46FF-A814-183A509C87F6}" destId="{F3593D6E-2D6E-458B-9537-404CAFD77F22}" srcOrd="2" destOrd="0" parTransId="{636A50E6-9F17-4A97-9771-7D37A8244789}" sibTransId="{631754DC-5DB7-4ADD-A2F7-0F5DB4E3A442}"/>
    <dgm:cxn modelId="{E9C06849-453D-435C-B87D-A1B015F15BBA}" type="presOf" srcId="{6DB5E68B-7D00-42F0-BD7F-F4AF1695374B}" destId="{313B1CB7-F3F4-477B-A4E7-1AA4DAEAB610}" srcOrd="0" destOrd="3" presId="urn:microsoft.com/office/officeart/2009/3/layout/StepUpProcess"/>
    <dgm:cxn modelId="{35B9306D-D12B-437A-93F4-0A037C9DCC20}" type="presOf" srcId="{0067AB9F-2105-4FB3-A42A-CF0D3DE2D458}" destId="{5D905FFC-8698-4C60-A0D2-7A49A0B6B1AF}" srcOrd="0" destOrd="5" presId="urn:microsoft.com/office/officeart/2009/3/layout/StepUpProcess"/>
    <dgm:cxn modelId="{9A32446E-303C-4EEF-B48A-F37E80704901}" type="presOf" srcId="{EAE47271-8901-4AE9-B790-7EA80797FB8D}" destId="{5D905FFC-8698-4C60-A0D2-7A49A0B6B1AF}" srcOrd="0" destOrd="10" presId="urn:microsoft.com/office/officeart/2009/3/layout/StepUpProcess"/>
    <dgm:cxn modelId="{4F1B5A6E-165C-4B37-A1AD-BB85197F2598}" type="presOf" srcId="{3098F63A-B7E8-49F9-8CBA-4E855B9366C4}" destId="{313B1CB7-F3F4-477B-A4E7-1AA4DAEAB610}" srcOrd="0" destOrd="9" presId="urn:microsoft.com/office/officeart/2009/3/layout/StepUpProcess"/>
    <dgm:cxn modelId="{B1C5F052-18A9-4822-8FBB-9E0ED299DD1D}" srcId="{C5654F06-4490-4044-AE26-C94ED2AC488D}" destId="{AAD3088F-6289-46BF-AB18-DEB85B4585A0}" srcOrd="0" destOrd="0" parTransId="{82DD7593-19C6-42F9-B6E9-0D6D4C7D9856}" sibTransId="{71FB9FCE-65CC-4D20-9278-C7DC520F53A4}"/>
    <dgm:cxn modelId="{EEF81253-EAEB-42F5-A352-F9A339371082}" srcId="{14D57B30-AEB8-4162-B267-CF7050662CB8}" destId="{04C85825-9C57-4B7E-B148-66F32F43219C}" srcOrd="2" destOrd="0" parTransId="{1D2259A3-98AC-498D-96AA-C89FBB861A3D}" sibTransId="{EA3B35AD-AB86-47D9-8831-973F0DA0E280}"/>
    <dgm:cxn modelId="{F4D25773-44CC-4ECF-959B-7719C84CB83D}" srcId="{54DC5C77-A3F9-46FF-A814-183A509C87F6}" destId="{B9BE2906-F039-46A2-BB80-9E4230627D28}" srcOrd="3" destOrd="0" parTransId="{15EA6B89-B7F8-4441-AAFB-3203E2063438}" sibTransId="{438B252B-E4FA-475A-BD92-DFC6A26486B6}"/>
    <dgm:cxn modelId="{6863C458-5759-4722-AB42-EE30D6956F30}" srcId="{ABCC2FBA-C2C3-438C-ADE5-764AA9E8F242}" destId="{B0782F20-79AD-4547-A9BB-A699FC0C6611}" srcOrd="7" destOrd="0" parTransId="{50C0DECC-AB7D-4DED-A018-C5164FF90D61}" sibTransId="{1FE7FEB8-5985-4189-B95F-347B2E128CAF}"/>
    <dgm:cxn modelId="{8B17F558-AD6B-4EF5-B178-983C716BBCDB}" type="presOf" srcId="{C5654F06-4490-4044-AE26-C94ED2AC488D}" destId="{313B1CB7-F3F4-477B-A4E7-1AA4DAEAB610}" srcOrd="0" destOrd="0" presId="urn:microsoft.com/office/officeart/2009/3/layout/StepUpProcess"/>
    <dgm:cxn modelId="{FA34CD59-1DE9-47A7-8A6E-416EC8DC3E8D}" type="presOf" srcId="{FA9314F3-AF2A-497C-AC4B-2E58BB77CA62}" destId="{5D905FFC-8698-4C60-A0D2-7A49A0B6B1AF}" srcOrd="0" destOrd="6" presId="urn:microsoft.com/office/officeart/2009/3/layout/StepUpProcess"/>
    <dgm:cxn modelId="{6FA3F07A-865D-4588-9D4E-4E4E9C4C8CE0}" srcId="{ABCC2FBA-C2C3-438C-ADE5-764AA9E8F242}" destId="{11641ED5-4114-4820-9881-83395B9D8667}" srcOrd="2" destOrd="0" parTransId="{16DDD569-68A0-41D0-A0B5-3E4703E64560}" sibTransId="{25A4CBCE-D705-43A4-919B-AE8D011E45D9}"/>
    <dgm:cxn modelId="{50A8897B-0ECC-448C-AD80-9A7FC36AF4C1}" type="presOf" srcId="{11641ED5-4114-4820-9881-83395B9D8667}" destId="{5D905FFC-8698-4C60-A0D2-7A49A0B6B1AF}" srcOrd="0" destOrd="3" presId="urn:microsoft.com/office/officeart/2009/3/layout/StepUpProcess"/>
    <dgm:cxn modelId="{56024F7C-F2BC-4792-9B76-61A4184974A0}" srcId="{C5654F06-4490-4044-AE26-C94ED2AC488D}" destId="{54DC5C77-A3F9-46FF-A814-183A509C87F6}" srcOrd="1" destOrd="0" parTransId="{7A6D8738-18E2-4117-809D-31E37E9B19FB}" sibTransId="{2839103D-6676-4D43-86B3-789633636A25}"/>
    <dgm:cxn modelId="{343DD37E-96C4-4F78-911E-CB7261DD60D6}" type="presOf" srcId="{54DC5C77-A3F9-46FF-A814-183A509C87F6}" destId="{313B1CB7-F3F4-477B-A4E7-1AA4DAEAB610}" srcOrd="0" destOrd="2" presId="urn:microsoft.com/office/officeart/2009/3/layout/StepUpProcess"/>
    <dgm:cxn modelId="{D361FF80-929F-4060-A26A-185FCABB0BC5}" srcId="{14D57B30-AEB8-4162-B267-CF7050662CB8}" destId="{5977AE46-2D88-47D9-AA47-D279975BA28F}" srcOrd="0" destOrd="0" parTransId="{FE7A7E85-65EA-4FB2-9646-82BA9C74916B}" sibTransId="{4027C7FA-85B7-40A1-89B0-B97BB9B3FAB8}"/>
    <dgm:cxn modelId="{5568EF82-2375-498D-AD1B-97025FF0B60C}" srcId="{54DC5C77-A3F9-46FF-A814-183A509C87F6}" destId="{5A4CEDBD-5485-4EC9-ABF7-AF3390384599}" srcOrd="1" destOrd="0" parTransId="{81830275-0535-4FF2-B889-4B5F1EA933E4}" sibTransId="{C86CBFE9-DD04-47E7-AF11-837C93673BD7}"/>
    <dgm:cxn modelId="{36710189-7B9F-4F91-9A99-0C1196FBD69F}" srcId="{ABCC2FBA-C2C3-438C-ADE5-764AA9E8F242}" destId="{FA9314F3-AF2A-497C-AC4B-2E58BB77CA62}" srcOrd="5" destOrd="0" parTransId="{499284F3-19AA-4A95-BE80-5C5675F49193}" sibTransId="{F826ED60-AD4C-4DD4-A3C4-CF9BB2360634}"/>
    <dgm:cxn modelId="{7C9C6C89-D444-40C2-9B9E-2031EA636571}" type="presOf" srcId="{40C46E6A-BEF3-4CE5-AE54-EAD54694F6AE}" destId="{5D905FFC-8698-4C60-A0D2-7A49A0B6B1AF}" srcOrd="0" destOrd="9" presId="urn:microsoft.com/office/officeart/2009/3/layout/StepUpProcess"/>
    <dgm:cxn modelId="{F268F48F-01FB-48CC-A463-918647E98D16}" type="presOf" srcId="{3BABD106-C0CE-466A-A002-D581B9C85008}" destId="{313B1CB7-F3F4-477B-A4E7-1AA4DAEAB610}" srcOrd="0" destOrd="8" presId="urn:microsoft.com/office/officeart/2009/3/layout/StepUpProcess"/>
    <dgm:cxn modelId="{D41E4998-44C0-4D5E-8193-18D8CA5E316C}" type="presOf" srcId="{B9BE2906-F039-46A2-BB80-9E4230627D28}" destId="{313B1CB7-F3F4-477B-A4E7-1AA4DAEAB610}" srcOrd="0" destOrd="6" presId="urn:microsoft.com/office/officeart/2009/3/layout/StepUpProcess"/>
    <dgm:cxn modelId="{4D591BA4-6C5E-4420-9E5E-4D753BDB4118}" type="presOf" srcId="{F651CC17-2849-4274-99C4-14915907C5F6}" destId="{5D905FFC-8698-4C60-A0D2-7A49A0B6B1AF}" srcOrd="0" destOrd="4" presId="urn:microsoft.com/office/officeart/2009/3/layout/StepUpProcess"/>
    <dgm:cxn modelId="{CA90DBA6-F6C7-4AE9-AF98-2CDD66C75AE6}" srcId="{EA503B8B-2057-494F-9067-14CCE24E56C8}" destId="{14D57B30-AEB8-4162-B267-CF7050662CB8}" srcOrd="0" destOrd="0" parTransId="{18E75101-8756-453B-BEA4-15C74009EF4F}" sibTransId="{3C6F6C7C-07D0-430A-9081-4447EF5028F3}"/>
    <dgm:cxn modelId="{F6F3A0B5-1752-48F9-A272-ED1CAD421F3D}" srcId="{EA503B8B-2057-494F-9067-14CCE24E56C8}" destId="{C5654F06-4490-4044-AE26-C94ED2AC488D}" srcOrd="2" destOrd="0" parTransId="{71C5B208-776B-4DC7-A670-E4F08E362715}" sibTransId="{7F843405-B4B1-40DB-9D54-7A46532743A7}"/>
    <dgm:cxn modelId="{5F6E31B8-F0EB-4C98-9EF2-E116963D6B24}" srcId="{EA503B8B-2057-494F-9067-14CCE24E56C8}" destId="{ABCC2FBA-C2C3-438C-ADE5-764AA9E8F242}" srcOrd="1" destOrd="0" parTransId="{CA20E784-D48E-4CC0-9A58-38680E344BB5}" sibTransId="{6B42AB6F-3995-4A09-8DDD-B3990C3DD600}"/>
    <dgm:cxn modelId="{C6FCAFBA-A1B7-4585-B9EF-14EC385A7E7F}" type="presOf" srcId="{AAD3088F-6289-46BF-AB18-DEB85B4585A0}" destId="{313B1CB7-F3F4-477B-A4E7-1AA4DAEAB610}" srcOrd="0" destOrd="1" presId="urn:microsoft.com/office/officeart/2009/3/layout/StepUpProcess"/>
    <dgm:cxn modelId="{728F4EC0-3969-48D4-AE97-1E2B4DEC83DD}" srcId="{ABCC2FBA-C2C3-438C-ADE5-764AA9E8F242}" destId="{0067AB9F-2105-4FB3-A42A-CF0D3DE2D458}" srcOrd="4" destOrd="0" parTransId="{C09BF34B-C9B1-4015-B22D-5EF07347DCB3}" sibTransId="{7136EC74-8AAF-4BD9-A185-C1A154978476}"/>
    <dgm:cxn modelId="{26C9C0C1-EE02-4EA5-BB4B-93A22846719D}" srcId="{C5654F06-4490-4044-AE26-C94ED2AC488D}" destId="{3098F63A-B7E8-49F9-8CBA-4E855B9366C4}" srcOrd="3" destOrd="0" parTransId="{ECDA6436-0441-4D42-A89B-C3A2D24ADFD9}" sibTransId="{AA2CC752-B79B-49E6-A435-FB1F8FB9C91F}"/>
    <dgm:cxn modelId="{28714DC3-8617-4341-8337-FEE67B750210}" srcId="{C5654F06-4490-4044-AE26-C94ED2AC488D}" destId="{3BABD106-C0CE-466A-A002-D581B9C85008}" srcOrd="2" destOrd="0" parTransId="{6D2A2793-9A93-472E-B3E8-D6C15BC8F2C4}" sibTransId="{990EAE3C-EA87-4518-A190-D5EE9DB7309C}"/>
    <dgm:cxn modelId="{295AF9C5-4C79-48AA-BD06-A834F74A64BF}" type="presOf" srcId="{A12D5805-924A-46A5-A20D-8978A33E56CA}" destId="{5D905FFC-8698-4C60-A0D2-7A49A0B6B1AF}" srcOrd="0" destOrd="7" presId="urn:microsoft.com/office/officeart/2009/3/layout/StepUpProcess"/>
    <dgm:cxn modelId="{1C982CC6-83C2-4CAA-8481-083A37895951}" type="presOf" srcId="{ABCC2FBA-C2C3-438C-ADE5-764AA9E8F242}" destId="{5D905FFC-8698-4C60-A0D2-7A49A0B6B1AF}" srcOrd="0" destOrd="0" presId="urn:microsoft.com/office/officeart/2009/3/layout/StepUpProcess"/>
    <dgm:cxn modelId="{298399CD-618D-4E76-B606-08C2E800A03D}" srcId="{ABCC2FBA-C2C3-438C-ADE5-764AA9E8F242}" destId="{A6246DDD-4DC5-4705-87E8-FAD754DD3A66}" srcOrd="1" destOrd="0" parTransId="{605A9F49-A4E3-462E-B2CA-B00DC623EB87}" sibTransId="{EA77027A-F93D-4907-A682-14BB3E000F3D}"/>
    <dgm:cxn modelId="{7D043DE0-F5EF-43B7-BE57-824D5C95BBDA}" type="presOf" srcId="{04C85825-9C57-4B7E-B148-66F32F43219C}" destId="{8A48C6C1-2A30-4864-876C-C08168FC139C}" srcOrd="0" destOrd="3" presId="urn:microsoft.com/office/officeart/2009/3/layout/StepUpProcess"/>
    <dgm:cxn modelId="{C6354FE0-350A-4299-922F-F00DD91332AB}" srcId="{ABCC2FBA-C2C3-438C-ADE5-764AA9E8F242}" destId="{A12D5805-924A-46A5-A20D-8978A33E56CA}" srcOrd="6" destOrd="0" parTransId="{A494B1F6-64F9-45FD-98D2-492C236FEE92}" sibTransId="{E692FDF5-3E4B-4F7C-BF0A-7DE8E5B2BC76}"/>
    <dgm:cxn modelId="{78DCE1EC-6DA1-45F6-947D-3B643BC1FA1C}" type="presOf" srcId="{8E677ECA-D32A-478D-958A-4C4F3004AB0D}" destId="{8A48C6C1-2A30-4864-876C-C08168FC139C}" srcOrd="0" destOrd="2" presId="urn:microsoft.com/office/officeart/2009/3/layout/StepUpProcess"/>
    <dgm:cxn modelId="{175ADDEF-3F5B-43AA-A905-F3E9E00C84EE}" type="presOf" srcId="{60F5C6BD-37EF-4355-96E7-A7FC8672184D}" destId="{8A48C6C1-2A30-4864-876C-C08168FC139C}" srcOrd="0" destOrd="4" presId="urn:microsoft.com/office/officeart/2009/3/layout/StepUpProcess"/>
    <dgm:cxn modelId="{1B4750F1-A7E5-4515-9E7D-EE14D820F8B0}" srcId="{14D57B30-AEB8-4162-B267-CF7050662CB8}" destId="{8E677ECA-D32A-478D-958A-4C4F3004AB0D}" srcOrd="1" destOrd="0" parTransId="{2201ABE1-D382-4F9A-974F-7B10BAFA7793}" sibTransId="{AED62628-DA81-49E7-8367-8F330AEB3718}"/>
    <dgm:cxn modelId="{01E8FAF3-DA80-4A9E-8817-1AF46ED44DE7}" type="presOf" srcId="{EA503B8B-2057-494F-9067-14CCE24E56C8}" destId="{5ED05768-8C5D-46FD-870B-9E60DD6073CE}" srcOrd="0" destOrd="0" presId="urn:microsoft.com/office/officeart/2009/3/layout/StepUpProcess"/>
    <dgm:cxn modelId="{B0120CFD-529B-478B-A2C0-F51B95CA5E47}" srcId="{ABCC2FBA-C2C3-438C-ADE5-764AA9E8F242}" destId="{F651CC17-2849-4274-99C4-14915907C5F6}" srcOrd="3" destOrd="0" parTransId="{E7A88FF2-567E-480A-84EE-909A1E262AF1}" sibTransId="{F4B7EF25-7C99-4ADC-9E76-0AB6226B227C}"/>
    <dgm:cxn modelId="{F7C5B0D3-F200-4E4A-A8B3-E8C745C30A2A}" type="presParOf" srcId="{5ED05768-8C5D-46FD-870B-9E60DD6073CE}" destId="{92690DDD-F726-404E-9A63-3AAA857290A9}" srcOrd="0" destOrd="0" presId="urn:microsoft.com/office/officeart/2009/3/layout/StepUpProcess"/>
    <dgm:cxn modelId="{097E4466-4B2A-4ABA-89C9-D230810E552E}" type="presParOf" srcId="{92690DDD-F726-404E-9A63-3AAA857290A9}" destId="{2C870F2A-55E5-4AEE-8626-9ACF225EA46C}" srcOrd="0" destOrd="0" presId="urn:microsoft.com/office/officeart/2009/3/layout/StepUpProcess"/>
    <dgm:cxn modelId="{133AD03A-57C9-402A-A10A-C79C7197F170}" type="presParOf" srcId="{92690DDD-F726-404E-9A63-3AAA857290A9}" destId="{8A48C6C1-2A30-4864-876C-C08168FC139C}" srcOrd="1" destOrd="0" presId="urn:microsoft.com/office/officeart/2009/3/layout/StepUpProcess"/>
    <dgm:cxn modelId="{8A7F74EF-4393-4217-9053-B94A3EDDEEAE}" type="presParOf" srcId="{92690DDD-F726-404E-9A63-3AAA857290A9}" destId="{C365DF6B-E006-4CCC-ACD8-A4EB3154E3B0}" srcOrd="2" destOrd="0" presId="urn:microsoft.com/office/officeart/2009/3/layout/StepUpProcess"/>
    <dgm:cxn modelId="{04C1453F-60ED-47FA-BB3E-446BADD97565}" type="presParOf" srcId="{5ED05768-8C5D-46FD-870B-9E60DD6073CE}" destId="{235EE4F2-0D86-4A83-B87E-BBECB5A4B60B}" srcOrd="1" destOrd="0" presId="urn:microsoft.com/office/officeart/2009/3/layout/StepUpProcess"/>
    <dgm:cxn modelId="{A6693108-182C-4F38-A27D-A9D15D8BAA97}" type="presParOf" srcId="{235EE4F2-0D86-4A83-B87E-BBECB5A4B60B}" destId="{D40E45DD-ABC4-4769-96CA-C509715FE5FE}" srcOrd="0" destOrd="0" presId="urn:microsoft.com/office/officeart/2009/3/layout/StepUpProcess"/>
    <dgm:cxn modelId="{B1B18380-D454-4E19-B66B-AA97F463C3D7}" type="presParOf" srcId="{5ED05768-8C5D-46FD-870B-9E60DD6073CE}" destId="{7AB9EDE1-23A6-4922-8E0F-37C7E373C10E}" srcOrd="2" destOrd="0" presId="urn:microsoft.com/office/officeart/2009/3/layout/StepUpProcess"/>
    <dgm:cxn modelId="{E62E8D9B-4E8E-4188-B780-AEF48A0C802C}" type="presParOf" srcId="{7AB9EDE1-23A6-4922-8E0F-37C7E373C10E}" destId="{D7742550-5DAB-4344-A439-79DA55D5E37C}" srcOrd="0" destOrd="0" presId="urn:microsoft.com/office/officeart/2009/3/layout/StepUpProcess"/>
    <dgm:cxn modelId="{7B611882-CC3E-435A-8F2A-F8C6133FA4EC}" type="presParOf" srcId="{7AB9EDE1-23A6-4922-8E0F-37C7E373C10E}" destId="{5D905FFC-8698-4C60-A0D2-7A49A0B6B1AF}" srcOrd="1" destOrd="0" presId="urn:microsoft.com/office/officeart/2009/3/layout/StepUpProcess"/>
    <dgm:cxn modelId="{EDF703BE-A9EE-4934-AFAF-299214D81E8F}" type="presParOf" srcId="{7AB9EDE1-23A6-4922-8E0F-37C7E373C10E}" destId="{F990C226-45B0-416D-ACEF-D386AB57521A}" srcOrd="2" destOrd="0" presId="urn:microsoft.com/office/officeart/2009/3/layout/StepUpProcess"/>
    <dgm:cxn modelId="{5FF55302-AD96-4960-A8AF-6478ECFC0A6F}" type="presParOf" srcId="{5ED05768-8C5D-46FD-870B-9E60DD6073CE}" destId="{82DD47FC-8509-454F-9611-3171D49A3399}" srcOrd="3" destOrd="0" presId="urn:microsoft.com/office/officeart/2009/3/layout/StepUpProcess"/>
    <dgm:cxn modelId="{08B309C9-B938-4C21-B4A0-E4F510587EA6}" type="presParOf" srcId="{82DD47FC-8509-454F-9611-3171D49A3399}" destId="{7B4B2313-D687-48B4-AB34-9E3526A8E985}" srcOrd="0" destOrd="0" presId="urn:microsoft.com/office/officeart/2009/3/layout/StepUpProcess"/>
    <dgm:cxn modelId="{4C94A62C-4DC8-4680-AB84-836167C1AFDE}" type="presParOf" srcId="{5ED05768-8C5D-46FD-870B-9E60DD6073CE}" destId="{156C0DB1-DEAF-4613-9C04-95BBC39A60C6}" srcOrd="4" destOrd="0" presId="urn:microsoft.com/office/officeart/2009/3/layout/StepUpProcess"/>
    <dgm:cxn modelId="{28C25589-1EDB-4F4B-A6CA-D0886D2F0F01}" type="presParOf" srcId="{156C0DB1-DEAF-4613-9C04-95BBC39A60C6}" destId="{154E1292-7CCD-4EAF-8E72-B7DD40892EE1}" srcOrd="0" destOrd="0" presId="urn:microsoft.com/office/officeart/2009/3/layout/StepUpProcess"/>
    <dgm:cxn modelId="{646E0F60-5CF7-49AB-B5B7-6F32B049F560}" type="presParOf" srcId="{156C0DB1-DEAF-4613-9C04-95BBC39A60C6}" destId="{313B1CB7-F3F4-477B-A4E7-1AA4DAEAB61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70F2A-55E5-4AEE-8626-9ACF225EA46C}">
      <dsp:nvSpPr>
        <dsp:cNvPr id="0" name=""/>
        <dsp:cNvSpPr/>
      </dsp:nvSpPr>
      <dsp:spPr>
        <a:xfrm rot="5400000">
          <a:off x="1345841" y="2062427"/>
          <a:ext cx="3558802" cy="592176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8C6C1-2A30-4864-876C-C08168FC139C}">
      <dsp:nvSpPr>
        <dsp:cNvPr id="0" name=""/>
        <dsp:cNvSpPr/>
      </dsp:nvSpPr>
      <dsp:spPr>
        <a:xfrm>
          <a:off x="751788" y="3831759"/>
          <a:ext cx="5346204" cy="468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+mn-lt"/>
              <a:ea typeface="+mn-ea"/>
              <a:cs typeface="+mn-cs"/>
            </a:rPr>
            <a:t>Fuentes de demanda:</a:t>
          </a:r>
          <a:endParaRPr lang="es-MX" sz="2400" b="1" kern="1200" dirty="0">
            <a:latin typeface="+mn-lt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latin typeface="+mn-lt"/>
              <a:ea typeface="+mn-ea"/>
              <a:cs typeface="+mn-cs"/>
            </a:rPr>
            <a:t>ODS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latin typeface="+mn-lt"/>
              <a:ea typeface="+mn-ea"/>
              <a:cs typeface="+mn-cs"/>
            </a:rPr>
            <a:t>IC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latin typeface="+mn-lt"/>
              <a:ea typeface="+mn-ea"/>
              <a:cs typeface="+mn-cs"/>
            </a:rPr>
            <a:t> </a:t>
          </a:r>
          <a:r>
            <a:rPr lang="es-MX" sz="2400" kern="1200" dirty="0" err="1">
              <a:latin typeface="+mn-lt"/>
              <a:ea typeface="+mn-ea"/>
              <a:cs typeface="+mn-cs"/>
            </a:rPr>
            <a:t>PND</a:t>
          </a:r>
          <a:r>
            <a:rPr lang="es-MX" sz="2400" kern="1200" dirty="0">
              <a:latin typeface="+mn-lt"/>
              <a:ea typeface="+mn-ea"/>
              <a:cs typeface="+mn-cs"/>
            </a:rPr>
            <a:t> 2013-2018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2400" kern="1200" dirty="0">
            <a:latin typeface="+mn-lt"/>
          </a:endParaRPr>
        </a:p>
      </dsp:txBody>
      <dsp:txXfrm>
        <a:off x="751788" y="3831759"/>
        <a:ext cx="5346204" cy="4686261"/>
      </dsp:txXfrm>
    </dsp:sp>
    <dsp:sp modelId="{C365DF6B-E006-4CCC-ACD8-A4EB3154E3B0}">
      <dsp:nvSpPr>
        <dsp:cNvPr id="0" name=""/>
        <dsp:cNvSpPr/>
      </dsp:nvSpPr>
      <dsp:spPr>
        <a:xfrm>
          <a:off x="5089275" y="1626460"/>
          <a:ext cx="1008717" cy="100871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42550-5DAB-4344-A439-79DA55D5E37C}">
      <dsp:nvSpPr>
        <dsp:cNvPr id="0" name=""/>
        <dsp:cNvSpPr/>
      </dsp:nvSpPr>
      <dsp:spPr>
        <a:xfrm rot="5400000">
          <a:off x="7890639" y="442910"/>
          <a:ext cx="3558802" cy="592176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05FFC-8698-4C60-A0D2-7A49A0B6B1AF}">
      <dsp:nvSpPr>
        <dsp:cNvPr id="0" name=""/>
        <dsp:cNvSpPr/>
      </dsp:nvSpPr>
      <dsp:spPr>
        <a:xfrm>
          <a:off x="7296587" y="2212242"/>
          <a:ext cx="5346204" cy="468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+mn-lt"/>
              <a:ea typeface="+mn-ea"/>
              <a:cs typeface="+mn-cs"/>
            </a:rPr>
            <a:t>Fuentes de demanda:</a:t>
          </a:r>
          <a:endParaRPr lang="es-MX" sz="2400" b="1" kern="1200" dirty="0">
            <a:latin typeface="+mn-lt"/>
          </a:endParaRPr>
        </a:p>
        <a:p>
          <a:pPr marL="180975" lvl="1" indent="-12382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ODS</a:t>
          </a:r>
        </a:p>
        <a:p>
          <a:pPr marL="180975" lvl="1" indent="-12382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IC</a:t>
          </a:r>
        </a:p>
        <a:p>
          <a:pPr marL="180975" lvl="1" indent="-12382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latin typeface="+mn-lt"/>
            </a:rPr>
            <a:t>PND 2019-2024 (versión publicada en el DOF)</a:t>
          </a:r>
          <a:endParaRPr lang="es-MX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975" lvl="1" indent="-123825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3200" b="1" kern="1200" dirty="0">
              <a:latin typeface="+mn-lt"/>
            </a:rPr>
            <a:t>+</a:t>
          </a:r>
          <a:endParaRPr lang="es-MX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latin typeface="+mn-lt"/>
            </a:rPr>
            <a:t>CPEUM y Leyes Federales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latin typeface="+mn-lt"/>
            </a:rPr>
            <a:t>Tratados Internacionales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>
              <a:latin typeface="+mn-lt"/>
            </a:rPr>
            <a:t> Programas Derivados del PND: sectoriales/ especiales</a:t>
          </a:r>
          <a:endParaRPr lang="es-MX" sz="2400" kern="1200" dirty="0">
            <a:latin typeface="+mn-lt"/>
          </a:endParaRPr>
        </a:p>
        <a:p>
          <a:pPr marL="180975" lvl="1" indent="-12382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latin typeface="+mn-lt"/>
            </a:rPr>
            <a:t>Usuarios del Portal INEGI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latin typeface="+mn-lt"/>
            </a:rPr>
            <a:t>Laboratorio de </a:t>
          </a:r>
          <a:r>
            <a:rPr lang="es-MX" sz="2400" kern="1200" dirty="0" err="1">
              <a:latin typeface="+mn-lt"/>
            </a:rPr>
            <a:t>Microdatos</a:t>
          </a:r>
          <a:endParaRPr lang="es-MX" sz="2400" kern="1200" dirty="0">
            <a:latin typeface="+mn-lt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>
              <a:latin typeface="+mn-lt"/>
            </a:rPr>
            <a:t> Usuarios internos INEGI</a:t>
          </a:r>
          <a:endParaRPr lang="es-MX" sz="2400" kern="1200" dirty="0">
            <a:latin typeface="+mn-lt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2400" kern="1200" dirty="0">
            <a:latin typeface="+mn-lt"/>
          </a:endParaRPr>
        </a:p>
      </dsp:txBody>
      <dsp:txXfrm>
        <a:off x="7296587" y="2212242"/>
        <a:ext cx="5346204" cy="4686261"/>
      </dsp:txXfrm>
    </dsp:sp>
    <dsp:sp modelId="{F990C226-45B0-416D-ACEF-D386AB57521A}">
      <dsp:nvSpPr>
        <dsp:cNvPr id="0" name=""/>
        <dsp:cNvSpPr/>
      </dsp:nvSpPr>
      <dsp:spPr>
        <a:xfrm>
          <a:off x="11634073" y="6943"/>
          <a:ext cx="1008717" cy="100871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E1292-7CCD-4EAF-8E72-B7DD40892EE1}">
      <dsp:nvSpPr>
        <dsp:cNvPr id="0" name=""/>
        <dsp:cNvSpPr/>
      </dsp:nvSpPr>
      <dsp:spPr>
        <a:xfrm rot="5400000">
          <a:off x="14435438" y="-1176606"/>
          <a:ext cx="3558802" cy="592176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B1CB7-F3F4-477B-A4E7-1AA4DAEAB610}">
      <dsp:nvSpPr>
        <dsp:cNvPr id="0" name=""/>
        <dsp:cNvSpPr/>
      </dsp:nvSpPr>
      <dsp:spPr>
        <a:xfrm>
          <a:off x="13882327" y="860592"/>
          <a:ext cx="5593038" cy="468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8572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+mn-lt"/>
            </a:rPr>
            <a:t>Fuentes de demanda 2019</a:t>
          </a:r>
        </a:p>
        <a:p>
          <a:pPr marL="85725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latin typeface="+mn-lt"/>
            </a:rPr>
            <a:t>+</a:t>
          </a:r>
        </a:p>
        <a:p>
          <a:pPr marL="8572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+mn-lt"/>
            </a:rPr>
            <a:t>Incorporación de otros referentes o fuentes de demanda: </a:t>
          </a:r>
        </a:p>
        <a:p>
          <a:pPr marL="266700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Usuarios INEGI (otros medios de consulta)</a:t>
          </a:r>
          <a:endParaRPr lang="es-MX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Helvetica"/>
            <a:ea typeface="Helvetica"/>
            <a:cs typeface="Helvetica"/>
          </a:endParaRPr>
        </a:p>
        <a:p>
          <a:pPr marL="266700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Helvetica"/>
              <a:ea typeface="Helvetica"/>
              <a:cs typeface="Helvetica"/>
            </a:rPr>
            <a:t>Órganos colegiados del </a:t>
          </a:r>
          <a:r>
            <a:rPr lang="es-MX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Helvetica"/>
              <a:ea typeface="Helvetica"/>
              <a:cs typeface="Helvetica"/>
            </a:rPr>
            <a:t>SNIEG</a:t>
          </a:r>
          <a:endParaRPr lang="es-MX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266700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Usuarios estratégicos:</a:t>
          </a:r>
        </a:p>
        <a:p>
          <a:pPr marL="628650" lvl="2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Times New Roman" panose="02020603050405020304" pitchFamily="18" charset="0"/>
            </a:rPr>
            <a:t>Poder legislativo (Senado, Cámara de Diputados)</a:t>
          </a:r>
        </a:p>
        <a:p>
          <a:pPr marL="628650" lvl="2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Times New Roman" panose="02020603050405020304" pitchFamily="18" charset="0"/>
            </a:rPr>
            <a:t>Usuarios Internacionales</a:t>
          </a:r>
        </a:p>
        <a:p>
          <a:pPr marL="628650" lvl="2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Times New Roman" panose="02020603050405020304" pitchFamily="18" charset="0"/>
            </a:rPr>
            <a:t>Medios de comunicación </a:t>
          </a:r>
        </a:p>
        <a:p>
          <a:pPr marL="628650" lvl="2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Times New Roman" panose="02020603050405020304" pitchFamily="18" charset="0"/>
            </a:rPr>
            <a:t>Sector privado</a:t>
          </a:r>
        </a:p>
        <a:p>
          <a:pPr marL="628650" lvl="2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Times New Roman" panose="02020603050405020304" pitchFamily="18" charset="0"/>
            </a:rPr>
            <a:t>Organismos no gubernamentales</a:t>
          </a:r>
        </a:p>
        <a:p>
          <a:pPr marL="266700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Sector Académico (Consejo Consultivo Académico)</a:t>
          </a:r>
        </a:p>
        <a:p>
          <a:pPr marL="266700" lvl="1" indent="-18097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Otros</a:t>
          </a:r>
        </a:p>
      </dsp:txBody>
      <dsp:txXfrm>
        <a:off x="13882327" y="860592"/>
        <a:ext cx="5593038" cy="4686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82">
            <a:extLst>
              <a:ext uri="{FF2B5EF4-FFF2-40B4-BE49-F238E27FC236}">
                <a16:creationId xmlns:a16="http://schemas.microsoft.com/office/drawing/2014/main" id="{94A3B1CD-9F3F-4802-88B8-7B0A7F1CA8E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Shape 83">
            <a:extLst>
              <a:ext uri="{FF2B5EF4-FFF2-40B4-BE49-F238E27FC236}">
                <a16:creationId xmlns:a16="http://schemas.microsoft.com/office/drawing/2014/main" id="{543C07A9-533E-4F8C-B350-8C533DB30C5E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MX" altLang="es-MX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j-lt"/>
        <a:ea typeface="+mj-ea"/>
        <a:cs typeface="+mj-cs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j-lt"/>
        <a:ea typeface="+mj-ea"/>
        <a:cs typeface="+mj-cs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j-lt"/>
        <a:ea typeface="+mj-ea"/>
        <a:cs typeface="+mj-cs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j-lt"/>
        <a:ea typeface="+mj-ea"/>
        <a:cs typeface="+mj-cs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>
            <a:extLst>
              <a:ext uri="{FF2B5EF4-FFF2-40B4-BE49-F238E27FC236}">
                <a16:creationId xmlns:a16="http://schemas.microsoft.com/office/drawing/2014/main" id="{408AE432-6321-410A-BE1F-B46E918411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7411" name="Marcador de notas 2">
            <a:extLst>
              <a:ext uri="{FF2B5EF4-FFF2-40B4-BE49-F238E27FC236}">
                <a16:creationId xmlns:a16="http://schemas.microsoft.com/office/drawing/2014/main" id="{0E482C9D-DABC-4E6F-9E0C-D8354B254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s-MX" altLang="es-MX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C233D3-9078-4419-BE7A-76CD058784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C8D94E6-A6D8-4C51-9EA1-308DFEEDAF23}" type="slidenum">
              <a:rPr lang="es-MX" sz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s-MX" sz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2FAF7C30-5183-464D-BC18-C335187B9C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9459" name="Marcador de notas 2">
            <a:extLst>
              <a:ext uri="{FF2B5EF4-FFF2-40B4-BE49-F238E27FC236}">
                <a16:creationId xmlns:a16="http://schemas.microsoft.com/office/drawing/2014/main" id="{E1CBFBA0-85E3-4A92-9A3B-75BBF8007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s-MX" altLang="es-MX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8BBA94-E4E7-49D9-8F1D-45FA61996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F72CC15-FAD3-42B7-9CC5-E1625D5B7B01}" type="slidenum">
              <a:rPr lang="es-MX" sz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s-MX" sz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>
            <a:extLst>
              <a:ext uri="{FF2B5EF4-FFF2-40B4-BE49-F238E27FC236}">
                <a16:creationId xmlns:a16="http://schemas.microsoft.com/office/drawing/2014/main" id="{915C7CE3-41BC-4458-B15D-AAD0511A11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1507" name="Marcador de notas 2">
            <a:extLst>
              <a:ext uri="{FF2B5EF4-FFF2-40B4-BE49-F238E27FC236}">
                <a16:creationId xmlns:a16="http://schemas.microsoft.com/office/drawing/2014/main" id="{6345424A-90C4-458D-B02C-C8C570982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s-MX" altLang="es-MX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89CFD2-2D3C-44DD-AE56-0700A24729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6CB6D6F-8F52-434A-B2E3-D0C130FE6D5A}" type="slidenum">
              <a:rPr lang="es-MX" sz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s-MX" sz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:a16="http://schemas.microsoft.com/office/drawing/2014/main" id="{3B0771B3-7705-4A75-BA3F-65C385A282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3555" name="Marcador de notas 2">
            <a:extLst>
              <a:ext uri="{FF2B5EF4-FFF2-40B4-BE49-F238E27FC236}">
                <a16:creationId xmlns:a16="http://schemas.microsoft.com/office/drawing/2014/main" id="{354FFE7A-DA34-455D-B270-248BA7418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s-MX" altLang="es-MX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7ACEBA-31E9-411A-918E-13E3E41572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DE06641-B28D-4C49-B516-BBB5C0529E4E}" type="slidenum">
              <a:rPr lang="es-MX" sz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s-MX" sz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:a16="http://schemas.microsoft.com/office/drawing/2014/main" id="{3B0771B3-7705-4A75-BA3F-65C385A282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3555" name="Marcador de notas 2">
            <a:extLst>
              <a:ext uri="{FF2B5EF4-FFF2-40B4-BE49-F238E27FC236}">
                <a16:creationId xmlns:a16="http://schemas.microsoft.com/office/drawing/2014/main" id="{354FFE7A-DA34-455D-B270-248BA7418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s-MX" altLang="es-MX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7ACEBA-31E9-411A-918E-13E3E41572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DE06641-B28D-4C49-B516-BBB5C0529E4E}" type="slidenum">
              <a:rPr lang="es-MX" sz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s-MX" sz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217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C9A7-1CB4-47DE-959A-4070DC0C56B0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688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.png">
            <a:extLst>
              <a:ext uri="{FF2B5EF4-FFF2-40B4-BE49-F238E27FC236}">
                <a16:creationId xmlns:a16="http://schemas.microsoft.com/office/drawing/2014/main" id="{07702647-950C-4647-9F6D-E8C983A30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Conector recto 6">
            <a:extLst>
              <a:ext uri="{FF2B5EF4-FFF2-40B4-BE49-F238E27FC236}">
                <a16:creationId xmlns:a16="http://schemas.microsoft.com/office/drawing/2014/main" id="{58718B19-C7D6-4BD5-9762-0395D1271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7894638"/>
            <a:ext cx="0" cy="2187575"/>
          </a:xfrm>
          <a:prstGeom prst="line">
            <a:avLst/>
          </a:prstGeom>
          <a:noFill/>
          <a:ln w="57150">
            <a:solidFill>
              <a:srgbClr val="00206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es-MX"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9399956" y="7934504"/>
            <a:ext cx="14722619" cy="551694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2000" b="1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55441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o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id="{89454CFE-17C4-4715-99F2-9ADC3DA1F0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200" y="12293600"/>
            <a:ext cx="14192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15362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54312-686E-45BB-8051-020FB3AE4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364FE4-0C0B-4EE3-AE6A-BE6D7D6D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3D98BF-3B56-4B87-8841-0F39BBAD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D5BC-3314-49E8-8B26-B6D7A46C74CE}" type="datetimeFigureOut">
              <a:rPr lang="es-MX" smtClean="0"/>
              <a:t>19/09/2019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6D418A-21BD-4837-9C29-54825276C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D46A04-A8BA-4D7D-915B-202678C0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7E20-3585-4ED0-9A41-36BD7D0A42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981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Template_PPT_Luque_20190124-1454_Interior.png">
            <a:extLst>
              <a:ext uri="{FF2B5EF4-FFF2-40B4-BE49-F238E27FC236}">
                <a16:creationId xmlns:a16="http://schemas.microsoft.com/office/drawing/2014/main" id="{2313C9AF-702A-4041-9483-B828B755E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4384000" cy="137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27" name="Title Text">
            <a:extLst>
              <a:ext uri="{FF2B5EF4-FFF2-40B4-BE49-F238E27FC236}">
                <a16:creationId xmlns:a16="http://schemas.microsoft.com/office/drawing/2014/main" id="{5580D08C-6AC5-4310-9954-8DEBF424679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19200" y="184150"/>
            <a:ext cx="219456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MX">
                <a:sym typeface="Helvetica Neue Medium"/>
              </a:rPr>
              <a:t>Title Text</a:t>
            </a:r>
          </a:p>
        </p:txBody>
      </p:sp>
      <p:sp>
        <p:nvSpPr>
          <p:cNvPr id="1028" name="Body Level One…">
            <a:extLst>
              <a:ext uri="{FF2B5EF4-FFF2-40B4-BE49-F238E27FC236}">
                <a16:creationId xmlns:a16="http://schemas.microsoft.com/office/drawing/2014/main" id="{7E25DAC8-9302-452B-80E5-3B7BC8226DE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19200" y="3200400"/>
            <a:ext cx="21945600" cy="1051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MX">
                <a:sym typeface="Helvetica Neue"/>
              </a:rPr>
              <a:t>Body Level One</a:t>
            </a:r>
          </a:p>
          <a:p>
            <a:pPr lvl="1"/>
            <a:r>
              <a:rPr lang="es-MX" altLang="es-MX">
                <a:sym typeface="Helvetica Neue"/>
              </a:rPr>
              <a:t>Body Level Two</a:t>
            </a:r>
          </a:p>
          <a:p>
            <a:pPr lvl="2"/>
            <a:r>
              <a:rPr lang="es-MX" altLang="es-MX">
                <a:sym typeface="Helvetica Neue"/>
              </a:rPr>
              <a:t>Body Level Three</a:t>
            </a:r>
          </a:p>
          <a:p>
            <a:pPr lvl="3"/>
            <a:r>
              <a:rPr lang="es-MX" altLang="es-MX">
                <a:sym typeface="Helvetica Neue"/>
              </a:rPr>
              <a:t>Body Level Four</a:t>
            </a:r>
          </a:p>
          <a:p>
            <a:pPr lvl="4"/>
            <a:r>
              <a:rPr lang="es-MX" altLang="es-MX">
                <a:sym typeface="Helvetica Neue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ransition spd="med"/>
  <p:txStyles>
    <p:titleStyle>
      <a:lvl1pPr algn="ctr" defTabSz="825500" rtl="0" fontAlgn="base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Neue Medium"/>
          <a:ea typeface="Helvetica Neue Medium"/>
          <a:cs typeface="Helvetica Neue Medium"/>
          <a:sym typeface="Helvetica Neue Medium"/>
        </a:defRPr>
      </a:lvl1pPr>
      <a:lvl2pPr algn="ctr" defTabSz="825500" rtl="0" fontAlgn="base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Neue Medium"/>
          <a:ea typeface="Helvetica Neue Medium"/>
          <a:cs typeface="Helvetica Neue Medium"/>
          <a:sym typeface="Helvetica Neue Medium"/>
        </a:defRPr>
      </a:lvl2pPr>
      <a:lvl3pPr algn="ctr" defTabSz="825500" rtl="0" fontAlgn="base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Neue Medium"/>
          <a:ea typeface="Helvetica Neue Medium"/>
          <a:cs typeface="Helvetica Neue Medium"/>
          <a:sym typeface="Helvetica Neue Medium"/>
        </a:defRPr>
      </a:lvl3pPr>
      <a:lvl4pPr algn="ctr" defTabSz="825500" rtl="0" fontAlgn="base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Neue Medium"/>
          <a:ea typeface="Helvetica Neue Medium"/>
          <a:cs typeface="Helvetica Neue Medium"/>
          <a:sym typeface="Helvetica Neue Medium"/>
        </a:defRPr>
      </a:lvl4pPr>
      <a:lvl5pPr algn="ctr" defTabSz="825500" rtl="0" fontAlgn="base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indent="-635000" algn="l" defTabSz="825500" rtl="0" fontAlgn="base">
        <a:spcBef>
          <a:spcPts val="5900"/>
        </a:spcBef>
        <a:spcAft>
          <a:spcPct val="0"/>
        </a:spcAft>
        <a:buSzPct val="125000"/>
        <a:buChar char="•"/>
        <a:defRPr sz="4800">
          <a:solidFill>
            <a:srgbClr val="000000"/>
          </a:solidFill>
          <a:latin typeface="+mj-lt"/>
          <a:ea typeface="+mj-ea"/>
          <a:cs typeface="+mj-cs"/>
          <a:sym typeface="Helvetica Neue"/>
        </a:defRPr>
      </a:lvl1pPr>
      <a:lvl2pPr marL="1270000" indent="-635000" algn="l" defTabSz="825500" rtl="0" fontAlgn="base">
        <a:spcBef>
          <a:spcPts val="5900"/>
        </a:spcBef>
        <a:spcAft>
          <a:spcPct val="0"/>
        </a:spcAft>
        <a:buSzPct val="125000"/>
        <a:buChar char="•"/>
        <a:defRPr sz="4800">
          <a:solidFill>
            <a:srgbClr val="000000"/>
          </a:solidFill>
          <a:latin typeface="+mj-lt"/>
          <a:ea typeface="+mj-ea"/>
          <a:cs typeface="+mj-cs"/>
          <a:sym typeface="Helvetica Neue"/>
        </a:defRPr>
      </a:lvl2pPr>
      <a:lvl3pPr marL="1905000" indent="-635000" algn="l" defTabSz="825500" rtl="0" fontAlgn="base">
        <a:spcBef>
          <a:spcPts val="5900"/>
        </a:spcBef>
        <a:spcAft>
          <a:spcPct val="0"/>
        </a:spcAft>
        <a:buSzPct val="125000"/>
        <a:buChar char="•"/>
        <a:defRPr sz="4800">
          <a:solidFill>
            <a:srgbClr val="000000"/>
          </a:solidFill>
          <a:latin typeface="+mj-lt"/>
          <a:ea typeface="+mj-ea"/>
          <a:cs typeface="+mj-cs"/>
          <a:sym typeface="Helvetica Neue"/>
        </a:defRPr>
      </a:lvl3pPr>
      <a:lvl4pPr marL="2540000" indent="-635000" algn="l" defTabSz="825500" rtl="0" fontAlgn="base">
        <a:spcBef>
          <a:spcPts val="5900"/>
        </a:spcBef>
        <a:spcAft>
          <a:spcPct val="0"/>
        </a:spcAft>
        <a:buSzPct val="125000"/>
        <a:buChar char="•"/>
        <a:defRPr sz="4800">
          <a:solidFill>
            <a:srgbClr val="000000"/>
          </a:solidFill>
          <a:latin typeface="+mj-lt"/>
          <a:ea typeface="+mj-ea"/>
          <a:cs typeface="+mj-cs"/>
          <a:sym typeface="Helvetica Neue"/>
        </a:defRPr>
      </a:lvl4pPr>
      <a:lvl5pPr marL="3175000" indent="-635000" algn="l" defTabSz="825500" rtl="0" fontAlgn="base">
        <a:spcBef>
          <a:spcPts val="5900"/>
        </a:spcBef>
        <a:spcAft>
          <a:spcPct val="0"/>
        </a:spcAft>
        <a:buSzPct val="125000"/>
        <a:buChar char="•"/>
        <a:defRPr sz="4800">
          <a:solidFill>
            <a:srgbClr val="000000"/>
          </a:solidFill>
          <a:latin typeface="+mj-lt"/>
          <a:ea typeface="+mj-ea"/>
          <a:cs typeface="+mj-cs"/>
          <a:sym typeface="Helvetica Neue"/>
        </a:defRPr>
      </a:lvl5pPr>
      <a:lvl6pPr marL="381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44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508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71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ítulo 2">
            <a:extLst>
              <a:ext uri="{FF2B5EF4-FFF2-40B4-BE49-F238E27FC236}">
                <a16:creationId xmlns:a16="http://schemas.microsoft.com/office/drawing/2014/main" id="{2B0815AA-3B04-4C8D-AE48-101115879E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99588" y="7934325"/>
            <a:ext cx="14722475" cy="551656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600" dirty="0">
                <a:latin typeface="+mn-lt"/>
              </a:rPr>
              <a:t>Propuesta de indicador de pertinencia</a:t>
            </a:r>
            <a:endParaRPr sz="9600" dirty="0">
              <a:latin typeface="+mn-lt"/>
            </a:endParaRPr>
          </a:p>
        </p:txBody>
      </p:sp>
      <p:pic>
        <p:nvPicPr>
          <p:cNvPr id="5123" name="Imagen 2">
            <a:extLst>
              <a:ext uri="{FF2B5EF4-FFF2-40B4-BE49-F238E27FC236}">
                <a16:creationId xmlns:a16="http://schemas.microsoft.com/office/drawing/2014/main" id="{F0798365-BAEF-42E5-8129-5317307E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338" y="1138238"/>
            <a:ext cx="4221162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49A448CC-8E9D-4EF7-8D78-5DBB092FA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8588"/>
            <a:ext cx="24384000" cy="123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048847E-5C1B-4E0B-A6F0-CC6EFFACEC75}"/>
              </a:ext>
            </a:extLst>
          </p:cNvPr>
          <p:cNvSpPr txBox="1"/>
          <p:nvPr/>
        </p:nvSpPr>
        <p:spPr>
          <a:xfrm>
            <a:off x="930275" y="-23813"/>
            <a:ext cx="23275925" cy="13239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981200" indent="-1981200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kern="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Paso 4.</a:t>
            </a:r>
            <a:r>
              <a:rPr lang="es-MX" sz="2800" dirty="0">
                <a:solidFill>
                  <a:srgbClr val="A5A5A5">
                    <a:lumMod val="75000"/>
                  </a:srgbClr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4000" kern="0" dirty="0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Identificar la utilización de los programas estadísticos y geográficos del INEGI en los distintos referentes</a:t>
            </a:r>
          </a:p>
        </p:txBody>
      </p:sp>
      <p:pic>
        <p:nvPicPr>
          <p:cNvPr id="4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8902E36B-EC30-473B-BC51-6F239F8F0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81728" y="5255266"/>
            <a:ext cx="349134" cy="3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7F79F45E-0789-4621-BB33-59155472C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81728" y="5827795"/>
            <a:ext cx="349134" cy="3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DBEF1258-E729-4893-8D4D-62CE98F23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81728" y="6357024"/>
            <a:ext cx="349134" cy="3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D1A45126-64A0-44DA-ADF3-A0C71D773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81728" y="6929553"/>
            <a:ext cx="349134" cy="3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A8CAF404-A73B-46F1-9543-303CBB918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81728" y="7511377"/>
            <a:ext cx="349134" cy="3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65088007-58C9-4EDF-AC43-241C41B81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81728" y="8083906"/>
            <a:ext cx="349134" cy="3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FAF070F7-128D-47FD-8CDE-0F7EDD4D9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81728" y="8613135"/>
            <a:ext cx="349134" cy="3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DD7EE059-902C-4ABD-9E83-75644DEA4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81728" y="9185664"/>
            <a:ext cx="349134" cy="3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85311D58-BCB6-4E21-81AA-F3E8BD918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81728" y="9826332"/>
            <a:ext cx="349134" cy="3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C2071E3D-F470-4CBD-BC58-AC90FC0D0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81728" y="10398861"/>
            <a:ext cx="349134" cy="3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F0CFB833-58FA-4542-B938-C66559742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11545" y="10934141"/>
            <a:ext cx="289501" cy="3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8A3D6D59-D80A-4DB5-AB6D-D18C5B227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11545" y="11479447"/>
            <a:ext cx="289501" cy="3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88C0CC6A-8069-492C-932C-EBBA9E138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11545" y="12061351"/>
            <a:ext cx="289501" cy="3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54F39C04-B875-4E4E-8009-461036A63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11545" y="12606657"/>
            <a:ext cx="289501" cy="3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312AD149-7917-4A9C-B963-030352729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11545" y="13235749"/>
            <a:ext cx="289501" cy="3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4" descr="Imagen que contiene captura de pantalla, interior&#10;&#10;Descripción generada automáticamente">
            <a:extLst>
              <a:ext uri="{FF2B5EF4-FFF2-40B4-BE49-F238E27FC236}">
                <a16:creationId xmlns:a16="http://schemas.microsoft.com/office/drawing/2014/main" id="{0606C9C6-4F63-4A1B-9B79-1064DE3FC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90560" y="2929492"/>
            <a:ext cx="331471" cy="3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4" descr="Imagen que contiene captura de pantalla, interior&#10;&#10;Descripción generada automáticamente">
            <a:extLst>
              <a:ext uri="{FF2B5EF4-FFF2-40B4-BE49-F238E27FC236}">
                <a16:creationId xmlns:a16="http://schemas.microsoft.com/office/drawing/2014/main" id="{F1BF465E-C26B-45C2-97D2-0CD0D19B1A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90560" y="3520994"/>
            <a:ext cx="331471" cy="3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n 4" descr="Imagen que contiene captura de pantalla, interior&#10;&#10;Descripción generada automáticamente">
            <a:extLst>
              <a:ext uri="{FF2B5EF4-FFF2-40B4-BE49-F238E27FC236}">
                <a16:creationId xmlns:a16="http://schemas.microsoft.com/office/drawing/2014/main" id="{D29969E9-D971-4142-95AA-B4282691D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90560" y="4063273"/>
            <a:ext cx="331471" cy="3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n 4" descr="Imagen que contiene captura de pantalla, interior&#10;&#10;Descripción generada automáticamente">
            <a:extLst>
              <a:ext uri="{FF2B5EF4-FFF2-40B4-BE49-F238E27FC236}">
                <a16:creationId xmlns:a16="http://schemas.microsoft.com/office/drawing/2014/main" id="{A8EF8B83-9ABC-46A9-8670-8EEA8A04D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90560" y="4654775"/>
            <a:ext cx="331471" cy="3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3616CFB0-FA3C-4B20-9D0E-2B0FBEB84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" y="1739477"/>
            <a:ext cx="24382800" cy="656094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33F619D-CDC9-4944-A425-FF5C4B925975}"/>
              </a:ext>
            </a:extLst>
          </p:cNvPr>
          <p:cNvSpPr txBox="1"/>
          <p:nvPr/>
        </p:nvSpPr>
        <p:spPr>
          <a:xfrm>
            <a:off x="930275" y="-23813"/>
            <a:ext cx="23275925" cy="13239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981200" indent="-1981200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kern="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Paso 4.</a:t>
            </a:r>
            <a:r>
              <a:rPr lang="es-MX" sz="2800" dirty="0">
                <a:solidFill>
                  <a:srgbClr val="A5A5A5">
                    <a:lumMod val="75000"/>
                  </a:srgbClr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4000" kern="0" dirty="0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Identificar la utilización de los programas estadísticos y geográficos del INEGI en los distintos referentes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2C9D21-4B0D-44DB-AE3F-BA26CFA03345}"/>
              </a:ext>
            </a:extLst>
          </p:cNvPr>
          <p:cNvSpPr txBox="1"/>
          <p:nvPr/>
        </p:nvSpPr>
        <p:spPr>
          <a:xfrm>
            <a:off x="19325149" y="7771113"/>
            <a:ext cx="811101" cy="492443"/>
          </a:xfrm>
          <a:prstGeom prst="rect">
            <a:avLst/>
          </a:prstGeom>
          <a:solidFill>
            <a:srgbClr val="FFCFD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0" rIns="5080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BIE y Boletín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0D681-74A7-4737-9A27-87BDA3373549}"/>
              </a:ext>
            </a:extLst>
          </p:cNvPr>
          <p:cNvSpPr txBox="1"/>
          <p:nvPr/>
        </p:nvSpPr>
        <p:spPr>
          <a:xfrm>
            <a:off x="18918039" y="7867354"/>
            <a:ext cx="386331" cy="307777"/>
          </a:xfrm>
          <a:prstGeom prst="rect">
            <a:avLst/>
          </a:prstGeom>
          <a:solidFill>
            <a:srgbClr val="FFCFD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0" rIns="50800" bIns="0" numCol="1" spcCol="3810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2000" dirty="0">
                <a:latin typeface="Wingdings" panose="05000000000000000000" pitchFamily="2" charset="2"/>
              </a:rPr>
              <a:t>ü</a:t>
            </a:r>
            <a:endParaRPr kumimoji="0" lang="es-MX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Wingdings" panose="05000000000000000000" pitchFamily="2" charset="2"/>
              <a:sym typeface="Helvetica Neue Medium"/>
            </a:endParaRPr>
          </a:p>
        </p:txBody>
      </p:sp>
      <p:pic>
        <p:nvPicPr>
          <p:cNvPr id="7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22066A72-EC24-413D-A813-6A86A5293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66454" y="3288199"/>
            <a:ext cx="289501" cy="3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B8541EF0-8B14-4491-82A7-250076E03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66454" y="3833505"/>
            <a:ext cx="289501" cy="3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ED93571D-FAB5-4681-8FBA-DA934A0C2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66454" y="4415409"/>
            <a:ext cx="289501" cy="3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72EF4D92-03CE-488A-B117-7444EB643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66454" y="4960715"/>
            <a:ext cx="289501" cy="3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BAE1202A-4685-4240-A3B1-527DD87E3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66454" y="5589807"/>
            <a:ext cx="289501" cy="3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35A4AF8-0ED4-42B3-9250-41B616ECB7C9}"/>
              </a:ext>
            </a:extLst>
          </p:cNvPr>
          <p:cNvSpPr txBox="1"/>
          <p:nvPr/>
        </p:nvSpPr>
        <p:spPr>
          <a:xfrm>
            <a:off x="18918039" y="7285450"/>
            <a:ext cx="386331" cy="307777"/>
          </a:xfrm>
          <a:prstGeom prst="rect">
            <a:avLst/>
          </a:prstGeom>
          <a:solidFill>
            <a:srgbClr val="FFCFD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0" rIns="50800" bIns="0" numCol="1" spcCol="3810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2000" dirty="0">
                <a:latin typeface="Wingdings" panose="05000000000000000000" pitchFamily="2" charset="2"/>
              </a:rPr>
              <a:t>ü</a:t>
            </a:r>
            <a:endParaRPr kumimoji="0" lang="es-MX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Wingdings" panose="05000000000000000000" pitchFamily="2" charset="2"/>
              <a:sym typeface="Helvetica Neue Medium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F1856D0-E153-40A6-B571-5B620F17840E}"/>
              </a:ext>
            </a:extLst>
          </p:cNvPr>
          <p:cNvSpPr txBox="1"/>
          <p:nvPr/>
        </p:nvSpPr>
        <p:spPr>
          <a:xfrm>
            <a:off x="18918039" y="6736445"/>
            <a:ext cx="386331" cy="307777"/>
          </a:xfrm>
          <a:prstGeom prst="rect">
            <a:avLst/>
          </a:prstGeom>
          <a:solidFill>
            <a:srgbClr val="FFCFD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0" rIns="50800" bIns="0" numCol="1" spcCol="3810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2000" dirty="0">
                <a:latin typeface="Wingdings" panose="05000000000000000000" pitchFamily="2" charset="2"/>
              </a:rPr>
              <a:t>ü</a:t>
            </a:r>
            <a:endParaRPr kumimoji="0" lang="es-MX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Wingdings" panose="05000000000000000000" pitchFamily="2" charset="2"/>
              <a:sym typeface="Helvetica Neue Medium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42530B3-AE9B-49EE-B0E9-E3EE7AB6ACC4}"/>
              </a:ext>
            </a:extLst>
          </p:cNvPr>
          <p:cNvSpPr txBox="1"/>
          <p:nvPr/>
        </p:nvSpPr>
        <p:spPr>
          <a:xfrm>
            <a:off x="18918039" y="6191139"/>
            <a:ext cx="386331" cy="307777"/>
          </a:xfrm>
          <a:prstGeom prst="rect">
            <a:avLst/>
          </a:prstGeom>
          <a:solidFill>
            <a:srgbClr val="FFCFD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0" rIns="50800" bIns="0" numCol="1" spcCol="3810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2000" dirty="0">
                <a:latin typeface="Wingdings" panose="05000000000000000000" pitchFamily="2" charset="2"/>
              </a:rPr>
              <a:t>ü</a:t>
            </a:r>
            <a:endParaRPr kumimoji="0" lang="es-MX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Wingdings" panose="05000000000000000000" pitchFamily="2" charset="2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15D397A-8E6C-4199-9BD4-98CAD3393FF7}"/>
              </a:ext>
            </a:extLst>
          </p:cNvPr>
          <p:cNvSpPr/>
          <p:nvPr/>
        </p:nvSpPr>
        <p:spPr>
          <a:xfrm>
            <a:off x="0" y="11903825"/>
            <a:ext cx="24384000" cy="181217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862B1C7-1113-4DFB-8E49-26823556428E}"/>
              </a:ext>
            </a:extLst>
          </p:cNvPr>
          <p:cNvSpPr/>
          <p:nvPr/>
        </p:nvSpPr>
        <p:spPr>
          <a:xfrm>
            <a:off x="347663" y="60325"/>
            <a:ext cx="2403633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kern="0" dirty="0">
                <a:latin typeface="+mn-lt"/>
                <a:ea typeface="+mj-ea"/>
                <a:cs typeface="+mj-cs"/>
              </a:rPr>
              <a:t>Programas estadísticos y geográficos del INEGI según el número de </a:t>
            </a:r>
            <a:br>
              <a:rPr lang="es-MX" sz="4000" kern="0" dirty="0">
                <a:latin typeface="+mn-lt"/>
                <a:ea typeface="+mj-ea"/>
                <a:cs typeface="+mj-cs"/>
              </a:rPr>
            </a:br>
            <a:r>
              <a:rPr lang="es-MX" sz="4000" kern="0" dirty="0">
                <a:latin typeface="+mn-lt"/>
                <a:ea typeface="+mj-ea"/>
                <a:cs typeface="+mj-cs"/>
              </a:rPr>
              <a:t>referentes/fuentes de Demanda donde se utiliza</a:t>
            </a:r>
          </a:p>
        </p:txBody>
      </p:sp>
      <p:pic>
        <p:nvPicPr>
          <p:cNvPr id="16388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33DCF131-AE42-4002-9691-C30688AF5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1330325"/>
            <a:ext cx="17421225" cy="1236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56D22FF-E817-44A0-9D23-D787696F9C5B}"/>
              </a:ext>
            </a:extLst>
          </p:cNvPr>
          <p:cNvSpPr/>
          <p:nvPr/>
        </p:nvSpPr>
        <p:spPr>
          <a:xfrm>
            <a:off x="0" y="11903825"/>
            <a:ext cx="24384000" cy="181217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/>
          </a:p>
        </p:txBody>
      </p:sp>
      <p:pic>
        <p:nvPicPr>
          <p:cNvPr id="18435" name="Imagen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BBC86D20-E139-412B-B922-95BBC45A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1452563"/>
            <a:ext cx="17386300" cy="1226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B0BCA66-20BB-4C17-AB05-6E880E5BEAD1}"/>
              </a:ext>
            </a:extLst>
          </p:cNvPr>
          <p:cNvSpPr/>
          <p:nvPr/>
        </p:nvSpPr>
        <p:spPr>
          <a:xfrm>
            <a:off x="347663" y="60325"/>
            <a:ext cx="2403633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kern="0" dirty="0">
                <a:latin typeface="+mn-lt"/>
                <a:ea typeface="+mj-ea"/>
                <a:cs typeface="+mj-cs"/>
              </a:rPr>
              <a:t>Programas estadísticos y geográficos del INEGI según el número de </a:t>
            </a:r>
            <a:br>
              <a:rPr lang="es-MX" sz="4000" kern="0" dirty="0">
                <a:latin typeface="+mn-lt"/>
                <a:ea typeface="+mj-ea"/>
                <a:cs typeface="+mj-cs"/>
              </a:rPr>
            </a:br>
            <a:r>
              <a:rPr lang="es-MX" sz="4000" kern="0" dirty="0">
                <a:latin typeface="+mn-lt"/>
                <a:ea typeface="+mj-ea"/>
                <a:cs typeface="+mj-cs"/>
              </a:rPr>
              <a:t>referentes/fuentes de Demanda donde se utiliza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4C5E94C-E187-4C00-8039-CBA01673DFC1}"/>
              </a:ext>
            </a:extLst>
          </p:cNvPr>
          <p:cNvSpPr/>
          <p:nvPr/>
        </p:nvSpPr>
        <p:spPr>
          <a:xfrm>
            <a:off x="0" y="11903825"/>
            <a:ext cx="24384000" cy="181217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/>
          </a:p>
        </p:txBody>
      </p:sp>
      <p:pic>
        <p:nvPicPr>
          <p:cNvPr id="2048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30A21421-C0AE-4F24-96C4-272F3767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1474788"/>
            <a:ext cx="17291050" cy="1224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BBD399C-FE6F-41B2-BDEC-FF8BE7F50DD9}"/>
              </a:ext>
            </a:extLst>
          </p:cNvPr>
          <p:cNvSpPr/>
          <p:nvPr/>
        </p:nvSpPr>
        <p:spPr>
          <a:xfrm>
            <a:off x="347663" y="60325"/>
            <a:ext cx="2403633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kern="0" dirty="0">
                <a:latin typeface="+mn-lt"/>
                <a:ea typeface="+mj-ea"/>
                <a:cs typeface="+mj-cs"/>
              </a:rPr>
              <a:t>Programas estadísticos y geográficos del INEGI según el número de </a:t>
            </a:r>
            <a:br>
              <a:rPr lang="es-MX" sz="4000" kern="0" dirty="0">
                <a:latin typeface="+mn-lt"/>
                <a:ea typeface="+mj-ea"/>
                <a:cs typeface="+mj-cs"/>
              </a:rPr>
            </a:br>
            <a:r>
              <a:rPr lang="es-MX" sz="4000" kern="0" dirty="0">
                <a:latin typeface="+mn-lt"/>
                <a:ea typeface="+mj-ea"/>
                <a:cs typeface="+mj-cs"/>
              </a:rPr>
              <a:t>referentes/fuentes de Demanda donde se utiliza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FB0402C9-2C40-4501-A6AC-607EE3C5F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17" y="1266420"/>
            <a:ext cx="17824967" cy="10800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EB70F29-94AD-405A-8EC2-36A3DC393427}"/>
              </a:ext>
            </a:extLst>
          </p:cNvPr>
          <p:cNvSpPr/>
          <p:nvPr/>
        </p:nvSpPr>
        <p:spPr>
          <a:xfrm>
            <a:off x="347663" y="60325"/>
            <a:ext cx="2403633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kern="0" dirty="0">
                <a:latin typeface="+mn-lt"/>
                <a:ea typeface="+mj-ea"/>
                <a:cs typeface="+mj-cs"/>
              </a:rPr>
              <a:t>Programas estadísticos y geográficos del INEGI según el número de </a:t>
            </a:r>
            <a:br>
              <a:rPr lang="es-MX" sz="4000" kern="0" dirty="0">
                <a:latin typeface="+mn-lt"/>
                <a:ea typeface="+mj-ea"/>
                <a:cs typeface="+mj-cs"/>
              </a:rPr>
            </a:br>
            <a:r>
              <a:rPr lang="es-MX" sz="4000" kern="0" dirty="0">
                <a:latin typeface="+mn-lt"/>
                <a:ea typeface="+mj-ea"/>
                <a:cs typeface="+mj-cs"/>
              </a:rPr>
              <a:t>referentes/fuentes de Demanda donde se utiliza</a:t>
            </a:r>
          </a:p>
        </p:txBody>
      </p:sp>
      <p:pic>
        <p:nvPicPr>
          <p:cNvPr id="5" name="Imagen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6FAEAADF-2A68-4D28-8BDE-86E2CB52C3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01161" y="11655956"/>
            <a:ext cx="498763" cy="3772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EB70F29-94AD-405A-8EC2-36A3DC393427}"/>
              </a:ext>
            </a:extLst>
          </p:cNvPr>
          <p:cNvSpPr/>
          <p:nvPr/>
        </p:nvSpPr>
        <p:spPr>
          <a:xfrm>
            <a:off x="347663" y="-74145"/>
            <a:ext cx="2403633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kern="0" dirty="0">
                <a:latin typeface="+mn-lt"/>
                <a:ea typeface="+mj-ea"/>
                <a:cs typeface="+mj-cs"/>
              </a:rPr>
              <a:t>Pertinencia de la Oferta de información del INEGI: Programas de información estadística y geográfica del INEGI según el número de referentes/fuentes de Demanda donde se utilizan</a:t>
            </a:r>
          </a:p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4000" kern="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5E0597-D8C2-406A-A986-490653716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2350"/>
            <a:ext cx="24477009" cy="126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2300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14">
                <a:extLst>
                  <a:ext uri="{FF2B5EF4-FFF2-40B4-BE49-F238E27FC236}">
                    <a16:creationId xmlns:a16="http://schemas.microsoft.com/office/drawing/2014/main" id="{00000000-0008-0000-0200-00000F000000}"/>
                  </a:ext>
                </a:extLst>
              </p:cNvPr>
              <p:cNvSpPr txBox="1"/>
              <p:nvPr/>
            </p:nvSpPr>
            <p:spPr>
              <a:xfrm>
                <a:off x="889002" y="809452"/>
                <a:ext cx="23031448" cy="11216868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MX" sz="4000" i="1" ker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4000" i="1" ker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𝑃𝐸𝑅𝑇</m:t>
                        </m:r>
                      </m:e>
                      <m:sup>
                        <m:r>
                          <a:rPr lang="es-MX" sz="4000" i="1" ker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𝑃𝐼𝑁𝐸𝐺𝐼</m:t>
                        </m:r>
                      </m:sup>
                    </m:sSup>
                    <m:r>
                      <a:rPr lang="es-MX" sz="4000" i="1" ker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MX" sz="4000" kern="0" dirty="0">
                    <a:solidFill>
                      <a:srgbClr val="006600"/>
                    </a:solidFill>
                    <a:latin typeface="Calibri" panose="020F0502020204030204"/>
                  </a:rPr>
                  <a:t> (</a:t>
                </a:r>
                <a:r>
                  <a:rPr lang="es-MX" sz="4000" i="1" kern="0" dirty="0" err="1">
                    <a:solidFill>
                      <a:srgbClr val="006600"/>
                    </a:solidFill>
                    <a:latin typeface="Calibri" panose="020F0502020204030204"/>
                  </a:rPr>
                  <a:t>ODS+L+TI+IC+PND+PND</a:t>
                </a:r>
                <a:r>
                  <a:rPr lang="es-MX" sz="4000" i="1" kern="0" baseline="30000" dirty="0" err="1">
                    <a:solidFill>
                      <a:srgbClr val="006600"/>
                    </a:solidFill>
                    <a:latin typeface="Calibri" panose="020F0502020204030204"/>
                  </a:rPr>
                  <a:t>d</a:t>
                </a:r>
                <a:r>
                  <a:rPr lang="es-MX" sz="4000" i="1" kern="0" dirty="0">
                    <a:solidFill>
                      <a:srgbClr val="006600"/>
                    </a:solidFill>
                    <a:latin typeface="Calibri" panose="020F0502020204030204"/>
                  </a:rPr>
                  <a:t>+ </a:t>
                </a:r>
                <a:r>
                  <a:rPr lang="es-MX" sz="4000" i="1" kern="0" dirty="0" err="1">
                    <a:solidFill>
                      <a:srgbClr val="006600"/>
                    </a:solidFill>
                    <a:latin typeface="Calibri" panose="020F0502020204030204"/>
                  </a:rPr>
                  <a:t>USP+MC</a:t>
                </a:r>
                <a:r>
                  <a:rPr lang="es-MX" sz="4000" i="1" kern="0" dirty="0">
                    <a:solidFill>
                      <a:srgbClr val="006600"/>
                    </a:solidFill>
                    <a:latin typeface="Calibri" panose="020F0502020204030204"/>
                  </a:rPr>
                  <a:t>+..N</a:t>
                </a:r>
                <a:r>
                  <a:rPr lang="es-MX" sz="4000" kern="0" dirty="0">
                    <a:solidFill>
                      <a:srgbClr val="006600"/>
                    </a:solidFill>
                    <a:latin typeface="Calibri" panose="020F0502020204030204"/>
                  </a:rPr>
                  <a:t>)</a:t>
                </a:r>
              </a:p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4000" i="1" kern="0" dirty="0">
                    <a:solidFill>
                      <a:srgbClr val="006600"/>
                    </a:solidFill>
                    <a:latin typeface="Calibri" panose="020F0502020204030204"/>
                  </a:rPr>
                  <a:t>  </a:t>
                </a:r>
                <a:r>
                  <a:rPr lang="es-MX" sz="3600" b="1" i="1" kern="0" dirty="0">
                    <a:solidFill>
                      <a:srgbClr val="006600"/>
                    </a:solidFill>
                    <a:latin typeface="Calibri" panose="020F0502020204030204"/>
                  </a:rPr>
                  <a:t>Donde:</a:t>
                </a:r>
              </a:p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3600" b="1" i="1" kern="0" dirty="0">
                  <a:solidFill>
                    <a:srgbClr val="006600"/>
                  </a:solidFill>
                  <a:latin typeface="Calibri" panose="020F0502020204030204"/>
                </a:endParaRPr>
              </a:p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MX" sz="3600" b="1" i="1" ker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3600" b="1" i="1" ker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𝑷𝑬𝑹𝑻</m:t>
                        </m:r>
                      </m:e>
                      <m:sup>
                        <m:r>
                          <a:rPr lang="es-MX" sz="3600" b="1" i="1" ker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𝑷𝑰𝑵𝑬𝑮𝑰</m:t>
                        </m:r>
                      </m:sup>
                    </m:sSup>
                  </m:oMath>
                </a14:m>
                <a:r>
                  <a:rPr lang="es-MX" sz="3600" i="1" kern="0" dirty="0">
                    <a:solidFill>
                      <a:srgbClr val="006600"/>
                    </a:solidFill>
                    <a:latin typeface="Calibri" panose="020F0502020204030204"/>
                  </a:rPr>
                  <a:t>=</a:t>
                </a:r>
                <a:r>
                  <a:rPr lang="es-MX" sz="3600" dirty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s-MX" sz="3600" i="1" kern="0" dirty="0">
                    <a:solidFill>
                      <a:srgbClr val="006600"/>
                    </a:solidFill>
                    <a:latin typeface="Calibri" panose="020F0502020204030204"/>
                  </a:rPr>
                  <a:t>Pertinencia de la Oferta de información del INEGI.</a:t>
                </a:r>
              </a:p>
              <a:p>
                <a:pPr marL="2870200"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3600" i="1" kern="0" dirty="0">
                    <a:solidFill>
                      <a:srgbClr val="006600"/>
                    </a:solidFill>
                    <a:latin typeface="Calibri" panose="020F0502020204030204"/>
                  </a:rPr>
                  <a:t>Es el número de Referentes de Necesidades/Demandas que son atendidos por un determinado Programa de información del INEGI, los cuales son los siguientes:</a:t>
                </a:r>
                <a:endParaRPr lang="es-MX" sz="3600" kern="0" dirty="0">
                  <a:solidFill>
                    <a:srgbClr val="006600"/>
                  </a:solidFill>
                  <a:latin typeface="Calibri" panose="020F0502020204030204"/>
                </a:endParaRPr>
              </a:p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3600" i="1" kern="0" dirty="0">
                  <a:solidFill>
                    <a:srgbClr val="006600"/>
                  </a:solidFill>
                  <a:latin typeface="Calibri" panose="020F0502020204030204"/>
                </a:endParaRPr>
              </a:p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3600" i="1" kern="0" dirty="0">
                    <a:solidFill>
                      <a:srgbClr val="006600"/>
                    </a:solidFill>
                    <a:latin typeface="Calibri" panose="020F0502020204030204"/>
                  </a:rPr>
                  <a:t> </a:t>
                </a:r>
                <a:r>
                  <a:rPr lang="es-MX" sz="3600" b="1" i="1" kern="0" dirty="0">
                    <a:solidFill>
                      <a:srgbClr val="006600"/>
                    </a:solidFill>
                    <a:latin typeface="Calibri" panose="020F0502020204030204"/>
                  </a:rPr>
                  <a:t>ODS= </a:t>
                </a:r>
                <a:r>
                  <a:rPr lang="es-MX" sz="3600" kern="0" dirty="0">
                    <a:solidFill>
                      <a:srgbClr val="006600"/>
                    </a:solidFill>
                    <a:latin typeface="Calibri" panose="020F0502020204030204"/>
                  </a:rPr>
                  <a:t>Referente de Indicadores ODS (DGIAI).</a:t>
                </a:r>
              </a:p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3600" b="1" i="1" kern="0" dirty="0">
                    <a:solidFill>
                      <a:srgbClr val="006600"/>
                    </a:solidFill>
                    <a:latin typeface="Calibri" panose="020F0502020204030204"/>
                  </a:rPr>
                  <a:t>L=</a:t>
                </a:r>
                <a:r>
                  <a:rPr lang="es-MX" sz="3600" kern="0" dirty="0">
                    <a:solidFill>
                      <a:srgbClr val="006600"/>
                    </a:solidFill>
                    <a:latin typeface="Calibri" panose="020F0502020204030204"/>
                  </a:rPr>
                  <a:t> Referente de la Constitución y Leyes Federales (</a:t>
                </a:r>
                <a:r>
                  <a:rPr lang="es-MX" sz="3600" kern="0" dirty="0" err="1">
                    <a:solidFill>
                      <a:srgbClr val="006600"/>
                    </a:solidFill>
                    <a:latin typeface="Calibri" panose="020F0502020204030204"/>
                  </a:rPr>
                  <a:t>DGCSNIEG</a:t>
                </a:r>
                <a:r>
                  <a:rPr lang="es-MX" sz="3600" kern="0" dirty="0">
                    <a:solidFill>
                      <a:srgbClr val="006600"/>
                    </a:solidFill>
                    <a:latin typeface="Calibri" panose="020F0502020204030204"/>
                  </a:rPr>
                  <a:t>).</a:t>
                </a:r>
              </a:p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MX" sz="3600" b="1" i="1" kern="0" dirty="0">
                    <a:solidFill>
                      <a:srgbClr val="006600"/>
                    </a:solidFill>
                    <a:latin typeface="Calibri" panose="020F0502020204030204"/>
                  </a:rPr>
                  <a:t>TI=</a:t>
                </a:r>
                <a:r>
                  <a:rPr lang="es-MX" sz="3600" b="1" kern="0" dirty="0">
                    <a:solidFill>
                      <a:srgbClr val="006600"/>
                    </a:solidFill>
                    <a:latin typeface="Calibri" panose="020F0502020204030204"/>
                  </a:rPr>
                  <a:t> </a:t>
                </a:r>
                <a:r>
                  <a:rPr lang="es-MX" sz="3600" kern="0" dirty="0">
                    <a:solidFill>
                      <a:srgbClr val="006600"/>
                    </a:solidFill>
                    <a:latin typeface="Calibri" panose="020F0502020204030204"/>
                  </a:rPr>
                  <a:t>Referente de Tratados Internacionales (</a:t>
                </a:r>
                <a:r>
                  <a:rPr lang="es-MX" sz="3600" kern="0" dirty="0" err="1">
                    <a:solidFill>
                      <a:srgbClr val="006600"/>
                    </a:solidFill>
                    <a:latin typeface="Calibri" panose="020F0502020204030204"/>
                  </a:rPr>
                  <a:t>DGCSNIEG</a:t>
                </a:r>
                <a:r>
                  <a:rPr lang="es-MX" sz="3600" kern="0" dirty="0">
                    <a:solidFill>
                      <a:srgbClr val="006600"/>
                    </a:solidFill>
                    <a:latin typeface="Calibri" panose="020F0502020204030204"/>
                  </a:rPr>
                  <a:t>).</a:t>
                </a:r>
              </a:p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MX" sz="3600" b="1" i="1" kern="0" dirty="0">
                    <a:solidFill>
                      <a:srgbClr val="006600"/>
                    </a:solidFill>
                    <a:latin typeface="Calibri" panose="020F0502020204030204"/>
                  </a:rPr>
                  <a:t>IC=</a:t>
                </a:r>
                <a:r>
                  <a:rPr lang="es-MX" sz="3600" kern="0" dirty="0">
                    <a:solidFill>
                      <a:srgbClr val="006600"/>
                    </a:solidFill>
                    <a:latin typeface="Calibri" panose="020F0502020204030204"/>
                  </a:rPr>
                  <a:t> Referente de Indicadores Clave (</a:t>
                </a:r>
                <a:r>
                  <a:rPr lang="es-MX" sz="3600" kern="0" dirty="0" err="1">
                    <a:solidFill>
                      <a:srgbClr val="006600"/>
                    </a:solidFill>
                    <a:latin typeface="Calibri" panose="020F0502020204030204"/>
                  </a:rPr>
                  <a:t>DGCSNIEG</a:t>
                </a:r>
                <a:r>
                  <a:rPr lang="es-MX" sz="3600" kern="0" dirty="0">
                    <a:solidFill>
                      <a:srgbClr val="006600"/>
                    </a:solidFill>
                    <a:latin typeface="Calibri" panose="020F0502020204030204"/>
                  </a:rPr>
                  <a:t>). </a:t>
                </a:r>
              </a:p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MX" sz="3600" b="1" i="1" kern="0" dirty="0" err="1">
                    <a:solidFill>
                      <a:srgbClr val="006600"/>
                    </a:solidFill>
                    <a:latin typeface="Calibri" panose="020F0502020204030204"/>
                  </a:rPr>
                  <a:t>PND</a:t>
                </a:r>
                <a:r>
                  <a:rPr lang="es-MX" sz="3600" b="1" i="1" kern="0" dirty="0">
                    <a:solidFill>
                      <a:srgbClr val="006600"/>
                    </a:solidFill>
                    <a:latin typeface="Calibri" panose="020F0502020204030204"/>
                  </a:rPr>
                  <a:t>=</a:t>
                </a:r>
                <a:r>
                  <a:rPr lang="es-MX" sz="3600" kern="0" dirty="0">
                    <a:solidFill>
                      <a:srgbClr val="006600"/>
                    </a:solidFill>
                    <a:latin typeface="Calibri" panose="020F0502020204030204"/>
                  </a:rPr>
                  <a:t> Referente del Plan Nacional de Desarrollo (</a:t>
                </a:r>
                <a:r>
                  <a:rPr lang="es-MX" sz="3600" kern="0" dirty="0" err="1">
                    <a:solidFill>
                      <a:srgbClr val="006600"/>
                    </a:solidFill>
                    <a:latin typeface="Calibri" panose="020F0502020204030204"/>
                  </a:rPr>
                  <a:t>DGCSNIEG</a:t>
                </a:r>
                <a:r>
                  <a:rPr lang="es-MX" sz="3600" kern="0" dirty="0">
                    <a:solidFill>
                      <a:srgbClr val="006600"/>
                    </a:solidFill>
                    <a:latin typeface="Calibri" panose="020F0502020204030204"/>
                  </a:rPr>
                  <a:t>/Direcciones Generales). </a:t>
                </a:r>
              </a:p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MX" sz="3600" b="1" i="1" kern="0" dirty="0" err="1">
                    <a:solidFill>
                      <a:srgbClr val="006600"/>
                    </a:solidFill>
                    <a:latin typeface="Calibri" panose="020F0502020204030204"/>
                  </a:rPr>
                  <a:t>PND</a:t>
                </a:r>
                <a:r>
                  <a:rPr lang="es-MX" sz="3600" b="1" i="1" kern="0" baseline="30000" dirty="0" err="1">
                    <a:solidFill>
                      <a:srgbClr val="006600"/>
                    </a:solidFill>
                    <a:latin typeface="Calibri" panose="020F0502020204030204"/>
                  </a:rPr>
                  <a:t>d</a:t>
                </a:r>
                <a:r>
                  <a:rPr lang="es-MX" sz="3600" kern="0" dirty="0">
                    <a:solidFill>
                      <a:srgbClr val="006600"/>
                    </a:solidFill>
                    <a:latin typeface="Calibri" panose="020F0502020204030204"/>
                  </a:rPr>
                  <a:t>= Referente de los Programas derivados del </a:t>
                </a:r>
                <a:r>
                  <a:rPr lang="es-MX" sz="3600" kern="0" dirty="0" err="1">
                    <a:solidFill>
                      <a:srgbClr val="006600"/>
                    </a:solidFill>
                    <a:latin typeface="Calibri" panose="020F0502020204030204"/>
                  </a:rPr>
                  <a:t>PND</a:t>
                </a:r>
                <a:r>
                  <a:rPr lang="es-MX" sz="3600" kern="0" dirty="0">
                    <a:solidFill>
                      <a:srgbClr val="006600"/>
                    </a:solidFill>
                    <a:latin typeface="Calibri" panose="020F0502020204030204"/>
                  </a:rPr>
                  <a:t>: Sectoriales/ Especiales (</a:t>
                </a:r>
                <a:r>
                  <a:rPr lang="es-MX" sz="3600" kern="0" dirty="0" err="1">
                    <a:solidFill>
                      <a:srgbClr val="006600"/>
                    </a:solidFill>
                    <a:latin typeface="Calibri" panose="020F0502020204030204"/>
                  </a:rPr>
                  <a:t>DGCSNIEG</a:t>
                </a:r>
                <a:r>
                  <a:rPr lang="es-MX" sz="3600" kern="0" dirty="0">
                    <a:solidFill>
                      <a:srgbClr val="006600"/>
                    </a:solidFill>
                    <a:latin typeface="Calibri" panose="020F0502020204030204"/>
                  </a:rPr>
                  <a:t>).</a:t>
                </a:r>
              </a:p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3600" b="1" i="1" kern="0" dirty="0">
                    <a:solidFill>
                      <a:srgbClr val="006600"/>
                    </a:solidFill>
                    <a:latin typeface="Calibri" panose="020F0502020204030204"/>
                  </a:rPr>
                  <a:t>USP=</a:t>
                </a:r>
                <a:r>
                  <a:rPr lang="es-MX" sz="3600" kern="0" dirty="0">
                    <a:solidFill>
                      <a:srgbClr val="006600"/>
                    </a:solidFill>
                    <a:latin typeface="Calibri" panose="020F0502020204030204"/>
                  </a:rPr>
                  <a:t> Referente Usuarios de Páginas INEGI (</a:t>
                </a:r>
                <a:r>
                  <a:rPr lang="es-MX" sz="3600" kern="0" dirty="0" err="1">
                    <a:solidFill>
                      <a:srgbClr val="006600"/>
                    </a:solidFill>
                    <a:latin typeface="Calibri" panose="020F0502020204030204"/>
                  </a:rPr>
                  <a:t>DGVSPI</a:t>
                </a:r>
                <a:r>
                  <a:rPr lang="es-MX" sz="3600" kern="0" dirty="0">
                    <a:solidFill>
                      <a:srgbClr val="006600"/>
                    </a:solidFill>
                    <a:latin typeface="Calibri" panose="020F0502020204030204"/>
                  </a:rPr>
                  <a:t>).</a:t>
                </a:r>
              </a:p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3600" b="1" i="1" kern="0" dirty="0">
                    <a:solidFill>
                      <a:srgbClr val="006600"/>
                    </a:solidFill>
                    <a:latin typeface="Calibri" panose="020F0502020204030204"/>
                  </a:rPr>
                  <a:t>MC</a:t>
                </a:r>
                <a:r>
                  <a:rPr lang="es-MX" sz="3600" i="1" kern="0" dirty="0">
                    <a:solidFill>
                      <a:srgbClr val="006600"/>
                    </a:solidFill>
                    <a:latin typeface="Calibri" panose="020F0502020204030204"/>
                  </a:rPr>
                  <a:t>=</a:t>
                </a:r>
                <a:r>
                  <a:rPr lang="es-MX" sz="3600" kern="0" dirty="0">
                    <a:solidFill>
                      <a:srgbClr val="006600"/>
                    </a:solidFill>
                    <a:latin typeface="Calibri" panose="020F0502020204030204"/>
                  </a:rPr>
                  <a:t> Referente de Consultas de </a:t>
                </a:r>
                <a:r>
                  <a:rPr lang="es-MX" sz="3600" kern="0" dirty="0" err="1">
                    <a:solidFill>
                      <a:srgbClr val="006600"/>
                    </a:solidFill>
                    <a:latin typeface="Calibri" panose="020F0502020204030204"/>
                  </a:rPr>
                  <a:t>Microdatos</a:t>
                </a:r>
                <a:r>
                  <a:rPr lang="es-MX" sz="3600" kern="0" dirty="0">
                    <a:solidFill>
                      <a:srgbClr val="006600"/>
                    </a:solidFill>
                    <a:latin typeface="Calibri" panose="020F0502020204030204"/>
                  </a:rPr>
                  <a:t> (</a:t>
                </a:r>
                <a:r>
                  <a:rPr lang="es-MX" sz="3600" kern="0" dirty="0" err="1">
                    <a:solidFill>
                      <a:srgbClr val="006600"/>
                    </a:solidFill>
                    <a:latin typeface="Calibri" panose="020F0502020204030204"/>
                  </a:rPr>
                  <a:t>DGIAI</a:t>
                </a:r>
                <a:r>
                  <a:rPr lang="es-MX" sz="3600" kern="0" dirty="0">
                    <a:solidFill>
                      <a:srgbClr val="006600"/>
                    </a:solidFill>
                    <a:latin typeface="Calibri" panose="020F0502020204030204"/>
                  </a:rPr>
                  <a:t>).</a:t>
                </a:r>
              </a:p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3600" i="1" kern="0" dirty="0">
                    <a:solidFill>
                      <a:srgbClr val="006600"/>
                    </a:solidFill>
                    <a:latin typeface="Calibri" panose="020F0502020204030204"/>
                  </a:rPr>
                  <a:t>...</a:t>
                </a:r>
              </a:p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3600" b="1" i="1" kern="0" dirty="0">
                    <a:solidFill>
                      <a:srgbClr val="006600"/>
                    </a:solidFill>
                    <a:latin typeface="Calibri" panose="020F0502020204030204"/>
                  </a:rPr>
                  <a:t>N=</a:t>
                </a:r>
                <a:r>
                  <a:rPr lang="es-MX" sz="3600" i="1" kern="0" dirty="0">
                    <a:solidFill>
                      <a:srgbClr val="006600"/>
                    </a:solidFill>
                    <a:latin typeface="Calibri" panose="020F0502020204030204"/>
                  </a:rPr>
                  <a:t> Referentes adicionales identificados y cuantificados.</a:t>
                </a:r>
                <a:endParaRPr lang="es-MX" sz="3600" kern="0" dirty="0">
                  <a:solidFill>
                    <a:srgbClr val="006600"/>
                  </a:solidFill>
                  <a:latin typeface="Calibri" panose="020F0502020204030204"/>
                </a:endParaRPr>
              </a:p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3600" kern="0" dirty="0">
                  <a:solidFill>
                    <a:srgbClr val="006600"/>
                  </a:solidFill>
                  <a:latin typeface="Calibri" panose="020F0502020204030204"/>
                </a:endParaRPr>
              </a:p>
              <a:p>
                <a:pPr defTabSz="1828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3600" i="1" kern="0" dirty="0">
                    <a:solidFill>
                      <a:srgbClr val="006600"/>
                    </a:solidFill>
                    <a:latin typeface="Calibri" panose="020F0502020204030204"/>
                  </a:rPr>
                  <a:t>Se asigna un valor de 1 por cada Referente donde es utilizado un determinado Programa de información, por lo tanto, los valores que podría tomar para cada Programa de información, varía entre cero y N.</a:t>
                </a:r>
                <a:r>
                  <a:rPr lang="es-MX" sz="3600" kern="0" dirty="0">
                    <a:solidFill>
                      <a:srgbClr val="006600"/>
                    </a:solidFill>
                    <a:latin typeface="Calibri" panose="020F0502020204030204"/>
                  </a:rPr>
                  <a:t> </a:t>
                </a:r>
                <a:endParaRPr lang="es-MX" sz="2200" kern="0" dirty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" name="CuadroTexto 14">
                <a:extLst>
                  <a:ext uri="{FF2B5EF4-FFF2-40B4-BE49-F238E27FC236}">
                    <a16:creationId xmlns:a16="http://schemas.microsoft.com/office/drawing/2014/main" id="{00000000-0008-0000-0200-00000F000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2" y="809452"/>
                <a:ext cx="23031448" cy="11216868"/>
              </a:xfrm>
              <a:prstGeom prst="rect">
                <a:avLst/>
              </a:prstGeom>
              <a:blipFill>
                <a:blip r:embed="rId2"/>
                <a:stretch>
                  <a:fillRect l="-794" t="-869" r="-1005" b="-1900"/>
                </a:stretch>
              </a:blipFill>
              <a:ln w="9525" cmpd="sng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>
            <a:extLst>
              <a:ext uri="{FF2B5EF4-FFF2-40B4-BE49-F238E27FC236}">
                <a16:creationId xmlns:a16="http://schemas.microsoft.com/office/drawing/2014/main" id="{E7C2C6E3-215C-4A99-8FE8-0B24DA55D586}"/>
              </a:ext>
            </a:extLst>
          </p:cNvPr>
          <p:cNvSpPr/>
          <p:nvPr/>
        </p:nvSpPr>
        <p:spPr>
          <a:xfrm>
            <a:off x="3388386" y="-2918"/>
            <a:ext cx="111844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48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Indicador propuesto: Fórmula de cálculo</a:t>
            </a:r>
          </a:p>
        </p:txBody>
      </p:sp>
    </p:spTree>
    <p:extLst>
      <p:ext uri="{BB962C8B-B14F-4D97-AF65-F5344CB8AC3E}">
        <p14:creationId xmlns:p14="http://schemas.microsoft.com/office/powerpoint/2010/main" val="173346573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>
            <a:extLst>
              <a:ext uri="{FF2B5EF4-FFF2-40B4-BE49-F238E27FC236}">
                <a16:creationId xmlns:a16="http://schemas.microsoft.com/office/drawing/2014/main" id="{08110EFE-58D1-42B3-B19C-FDFBE2E3676F}"/>
              </a:ext>
            </a:extLst>
          </p:cNvPr>
          <p:cNvSpPr txBox="1">
            <a:spLocks/>
          </p:cNvSpPr>
          <p:nvPr/>
        </p:nvSpPr>
        <p:spPr>
          <a:xfrm>
            <a:off x="2038350" y="757238"/>
            <a:ext cx="21526500" cy="942976"/>
          </a:xfrm>
          <a:prstGeom prst="rect">
            <a:avLst/>
          </a:prstGeom>
          <a:ln w="12700">
            <a:miter lim="400000"/>
          </a:ln>
        </p:spPr>
        <p:txBody>
          <a:bodyPr lIns="45720" rIns="45720"/>
          <a:lstStyle>
            <a:lvl1pPr marL="63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 defTabSz="1651000" fontAlgn="auto">
              <a:spcBef>
                <a:spcPts val="600"/>
              </a:spcBef>
              <a:buNone/>
              <a:defRPr/>
            </a:pPr>
            <a:r>
              <a:rPr lang="es-MX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Helvetica Neue Medium"/>
              </a:rPr>
              <a:t>Medición de la Pertinencia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49279C-165C-49DD-A641-3F01939208CD}"/>
              </a:ext>
            </a:extLst>
          </p:cNvPr>
          <p:cNvSpPr txBox="1"/>
          <p:nvPr/>
        </p:nvSpPr>
        <p:spPr>
          <a:xfrm>
            <a:off x="2038350" y="3833814"/>
            <a:ext cx="21221700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solidFill>
                  <a:srgbClr val="70AD47">
                    <a:lumMod val="75000"/>
                  </a:srgb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Propuesta de acuerdos: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rgbClr val="70AD47">
                  <a:lumMod val="75000"/>
                </a:srgb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571500" indent="-57150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3200" dirty="0">
                <a:solidFill>
                  <a:srgbClr val="70AD47">
                    <a:lumMod val="75000"/>
                  </a:srgb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El CAC toma conocimiento de la propuesta del indicador “Pertinencia de la Oferta de información del INEGI”.</a:t>
            </a:r>
          </a:p>
          <a:p>
            <a:pPr marL="571500" indent="-57150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3200" dirty="0">
                <a:solidFill>
                  <a:srgbClr val="70AD47">
                    <a:lumMod val="75000"/>
                  </a:srgb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La DGCSNIEG enviará al ST del Comité el formato del indicador propuesto.</a:t>
            </a:r>
          </a:p>
          <a:p>
            <a:pPr marL="571500" indent="-57150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3200" dirty="0">
                <a:solidFill>
                  <a:srgbClr val="70AD47">
                    <a:lumMod val="75000"/>
                  </a:srgb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La DGCNIEG enviará (con copia al ST – CAC) a  DGES, DGEE, DGESPJ, DGGMA y a la DGIAI: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rgbClr val="70AD47">
                  <a:lumMod val="75000"/>
                </a:srgb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1485900" lvl="1" indent="-57150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MX" sz="3200" dirty="0">
                <a:solidFill>
                  <a:srgbClr val="70AD47">
                    <a:lumMod val="75000"/>
                  </a:srgb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 formato con la relación de metas establecidas en el PND 2019 – 2024 a efecto de que identifiquen  los programas de información a su cargo que contribuyen a su seguimiento. </a:t>
            </a:r>
          </a:p>
          <a:p>
            <a:pPr marL="1485900" lvl="1" indent="-57150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MX" sz="3200" dirty="0">
                <a:solidFill>
                  <a:srgbClr val="70AD47">
                    <a:lumMod val="75000"/>
                  </a:srgb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 formato con la relación de sus programas de información para que indiquen cuales de ellos son utilizados por usuarios internos.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ítulo 2">
            <a:extLst>
              <a:ext uri="{FF2B5EF4-FFF2-40B4-BE49-F238E27FC236}">
                <a16:creationId xmlns:a16="http://schemas.microsoft.com/office/drawing/2014/main" id="{428C83C0-674D-4E1C-96E1-77352E5E68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99588" y="7934325"/>
            <a:ext cx="14722475" cy="551656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600" dirty="0">
                <a:latin typeface="+mn-lt"/>
              </a:rPr>
              <a:t>Propuesta de indicador de pertinencia</a:t>
            </a:r>
            <a:endParaRPr sz="9600" dirty="0">
              <a:latin typeface="+mn-lt"/>
            </a:endParaRPr>
          </a:p>
        </p:txBody>
      </p:sp>
      <p:pic>
        <p:nvPicPr>
          <p:cNvPr id="28675" name="Imagen 2">
            <a:extLst>
              <a:ext uri="{FF2B5EF4-FFF2-40B4-BE49-F238E27FC236}">
                <a16:creationId xmlns:a16="http://schemas.microsoft.com/office/drawing/2014/main" id="{8C48BD1D-3E3E-4E0B-9367-65079717B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338" y="1138238"/>
            <a:ext cx="4221162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Text">
            <a:extLst>
              <a:ext uri="{FF2B5EF4-FFF2-40B4-BE49-F238E27FC236}">
                <a16:creationId xmlns:a16="http://schemas.microsoft.com/office/drawing/2014/main" id="{EDC648C4-1AD8-4CBB-B368-3562BF28D9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38350" y="285750"/>
            <a:ext cx="16949738" cy="942975"/>
          </a:xfrm>
        </p:spPr>
        <p:txBody>
          <a:bodyPr/>
          <a:lstStyle/>
          <a:p>
            <a:pPr marL="0" indent="0" fontAlgn="auto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s-MX" sz="5400" b="1" dirty="0">
                <a:latin typeface="+mn-lt"/>
              </a:rPr>
              <a:t>Medición de la Pertinencia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s-MX" dirty="0">
                <a:latin typeface="+mn-lt"/>
              </a:rPr>
              <a:t>Enfoque</a:t>
            </a:r>
            <a:endParaRPr dirty="0"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0EDA7C-8AC1-4669-9CC0-8AE5CA56C5A8}"/>
              </a:ext>
            </a:extLst>
          </p:cNvPr>
          <p:cNvSpPr txBox="1"/>
          <p:nvPr/>
        </p:nvSpPr>
        <p:spPr>
          <a:xfrm flipH="1">
            <a:off x="1303250" y="2584992"/>
            <a:ext cx="9338473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i="1" kern="0" dirty="0">
                <a:ln w="0"/>
                <a:solidFill>
                  <a:srgbClr val="E1851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Desde la Oferta de Información: al identificar para cada Programa, su nivel de utilización.</a:t>
            </a:r>
            <a:endParaRPr lang="es-MX" sz="3600" kern="0" dirty="0">
              <a:ln w="0"/>
              <a:solidFill>
                <a:srgbClr val="E1851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51624A-D780-4D62-B63E-BB7A6907FEF7}"/>
              </a:ext>
            </a:extLst>
          </p:cNvPr>
          <p:cNvSpPr txBox="1"/>
          <p:nvPr/>
        </p:nvSpPr>
        <p:spPr>
          <a:xfrm flipH="1">
            <a:off x="1303250" y="4102437"/>
            <a:ext cx="9338472" cy="17543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i="1" kern="0" dirty="0">
                <a:solidFill>
                  <a:schemeClr val="accent3">
                    <a:lumMod val="75000"/>
                  </a:schemeClr>
                </a:solidFill>
              </a:rPr>
              <a:t>Desde la perspectiva de las Demandas de información: por fuente de la Demanda o Necesidad.</a:t>
            </a:r>
            <a:endParaRPr lang="es-MX" sz="3200" b="1" kern="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6149" name="Grupo 16">
            <a:extLst>
              <a:ext uri="{FF2B5EF4-FFF2-40B4-BE49-F238E27FC236}">
                <a16:creationId xmlns:a16="http://schemas.microsoft.com/office/drawing/2014/main" id="{4F2F4F69-FC11-4334-BBD1-B416E79E9B25}"/>
              </a:ext>
            </a:extLst>
          </p:cNvPr>
          <p:cNvGrpSpPr>
            <a:grpSpLocks/>
          </p:cNvGrpSpPr>
          <p:nvPr/>
        </p:nvGrpSpPr>
        <p:grpSpPr bwMode="auto">
          <a:xfrm>
            <a:off x="12192000" y="2495550"/>
            <a:ext cx="10113963" cy="8167688"/>
            <a:chOff x="4676889" y="3538070"/>
            <a:chExt cx="9003450" cy="7573185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A65A2487-183A-441C-A92C-90CAD97918F6}"/>
                </a:ext>
              </a:extLst>
            </p:cNvPr>
            <p:cNvSpPr/>
            <p:nvPr/>
          </p:nvSpPr>
          <p:spPr>
            <a:xfrm rot="21261288">
              <a:off x="4676889" y="8940825"/>
              <a:ext cx="7882511" cy="2170430"/>
            </a:xfrm>
            <a:prstGeom prst="ellipse">
              <a:avLst/>
            </a:prstGeom>
            <a:solidFill>
              <a:schemeClr val="tx1"/>
            </a:solidFill>
            <a:ln w="25400" cap="flat">
              <a:solidFill>
                <a:schemeClr val="accent2">
                  <a:lumMod val="75000"/>
                </a:schemeClr>
              </a:solidFill>
              <a:prstDash val="solid"/>
              <a:round/>
            </a:ln>
            <a:effectLst>
              <a:glow rad="215900">
                <a:schemeClr val="accent1">
                  <a:alpha val="40000"/>
                </a:schemeClr>
              </a:glow>
              <a:outerShdw blurRad="184150" dist="241300" dir="11520000" sx="103000" sy="103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0" tIns="0" rIns="0" bIns="0" spcCol="38100" anchor="ctr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kern="0"/>
            </a:p>
          </p:txBody>
        </p:sp>
        <p:grpSp>
          <p:nvGrpSpPr>
            <p:cNvPr id="6151" name="Grupo 13">
              <a:extLst>
                <a:ext uri="{FF2B5EF4-FFF2-40B4-BE49-F238E27FC236}">
                  <a16:creationId xmlns:a16="http://schemas.microsoft.com/office/drawing/2014/main" id="{0CD1F610-1EC4-46DE-BC71-D1C14961D7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7135" y="3538070"/>
              <a:ext cx="5785693" cy="6539269"/>
              <a:chOff x="5817135" y="3538070"/>
              <a:chExt cx="5785693" cy="6539269"/>
            </a:xfrm>
          </p:grpSpPr>
          <p:sp>
            <p:nvSpPr>
              <p:cNvPr id="5" name="Elipse 4">
                <a:extLst>
                  <a:ext uri="{FF2B5EF4-FFF2-40B4-BE49-F238E27FC236}">
                    <a16:creationId xmlns:a16="http://schemas.microsoft.com/office/drawing/2014/main" id="{F961F7AC-F551-471A-B64D-E698FEAFBFF3}"/>
                  </a:ext>
                </a:extLst>
              </p:cNvPr>
              <p:cNvSpPr/>
              <p:nvPr/>
            </p:nvSpPr>
            <p:spPr>
              <a:xfrm rot="21310080">
                <a:off x="5817135" y="3538070"/>
                <a:ext cx="4822818" cy="1502009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25400" cap="flat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1270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0" tIns="0" rIns="0" bIns="0" spcCol="38100" anchor="ctr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kern="0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57D529AC-595C-47EF-9E84-B13306975928}"/>
                  </a:ext>
                </a:extLst>
              </p:cNvPr>
              <p:cNvSpPr/>
              <p:nvPr/>
            </p:nvSpPr>
            <p:spPr>
              <a:xfrm rot="21207442">
                <a:off x="7935915" y="8967878"/>
                <a:ext cx="3633602" cy="1109461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25400" cap="flat">
                <a:noFill/>
                <a:prstDash val="solid"/>
                <a:rou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0" tIns="0" rIns="0" bIns="0" spcCol="38100" anchor="ctr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kern="0"/>
              </a:p>
            </p:txBody>
          </p:sp>
          <p:cxnSp>
            <p:nvCxnSpPr>
              <p:cNvPr id="8" name="Conector recto 7">
                <a:extLst>
                  <a:ext uri="{FF2B5EF4-FFF2-40B4-BE49-F238E27FC236}">
                    <a16:creationId xmlns:a16="http://schemas.microsoft.com/office/drawing/2014/main" id="{85A3A164-8A4B-450E-B616-49F79E8D5012}"/>
                  </a:ext>
                </a:extLst>
              </p:cNvPr>
              <p:cNvCxnSpPr>
                <a:cxnSpLocks/>
                <a:stCxn id="0" idx="2"/>
                <a:endCxn id="0" idx="2"/>
              </p:cNvCxnSpPr>
              <p:nvPr/>
            </p:nvCxnSpPr>
            <p:spPr>
              <a:xfrm>
                <a:off x="5825815" y="4491894"/>
                <a:ext cx="2122615" cy="5238671"/>
              </a:xfrm>
              <a:prstGeom prst="line">
                <a:avLst/>
              </a:prstGeom>
              <a:ln w="57150">
                <a:prstDash val="dash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" name="Conector recto 10">
                <a:extLst>
                  <a:ext uri="{FF2B5EF4-FFF2-40B4-BE49-F238E27FC236}">
                    <a16:creationId xmlns:a16="http://schemas.microsoft.com/office/drawing/2014/main" id="{045E4073-7CFF-40EA-9040-B8308B410F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32083" y="4210752"/>
                <a:ext cx="970864" cy="5219536"/>
              </a:xfrm>
              <a:prstGeom prst="line">
                <a:avLst/>
              </a:prstGeom>
              <a:ln w="57150">
                <a:prstDash val="dash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97E8403-1872-4124-92F9-5BFE6C735483}"/>
                  </a:ext>
                </a:extLst>
              </p:cNvPr>
              <p:cNvSpPr txBox="1"/>
              <p:nvPr/>
            </p:nvSpPr>
            <p:spPr>
              <a:xfrm rot="21298182">
                <a:off x="6262777" y="3909465"/>
                <a:ext cx="3743865" cy="6658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50800" tIns="50800" rIns="50800" bIns="50800" spcCol="38100" anchor="ctr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2000" b="1" kern="0" dirty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Oferta: Programas de Información del INEGI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C019969-C2C1-4389-A53D-E19D68226FBB}"/>
                  </a:ext>
                </a:extLst>
              </p:cNvPr>
              <p:cNvSpPr txBox="1"/>
              <p:nvPr/>
            </p:nvSpPr>
            <p:spPr>
              <a:xfrm rot="21298182">
                <a:off x="7844025" y="9332357"/>
                <a:ext cx="3743865" cy="3805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50800" tIns="50800" rIns="50800" bIns="50800" spcCol="38100" anchor="ctr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2000" b="1" kern="0" dirty="0">
                    <a:latin typeface="+mn-lt"/>
                  </a:rPr>
                  <a:t>Demanda atendida</a:t>
                </a:r>
              </a:p>
            </p:txBody>
          </p:sp>
        </p:grp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623B694D-49B2-4608-B5EA-90D43E3C451F}"/>
                </a:ext>
              </a:extLst>
            </p:cNvPr>
            <p:cNvSpPr txBox="1"/>
            <p:nvPr/>
          </p:nvSpPr>
          <p:spPr>
            <a:xfrm rot="20839242">
              <a:off x="9936474" y="10085831"/>
              <a:ext cx="3743865" cy="3805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000" b="1" kern="0" dirty="0">
                  <a:solidFill>
                    <a:schemeClr val="bg1"/>
                  </a:solidFill>
                  <a:latin typeface="+mn-lt"/>
                </a:rPr>
                <a:t>Demanda no atendida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8117BFE-B28F-485E-9ED4-5A6B9A83F8B4}"/>
              </a:ext>
            </a:extLst>
          </p:cNvPr>
          <p:cNvSpPr txBox="1"/>
          <p:nvPr/>
        </p:nvSpPr>
        <p:spPr>
          <a:xfrm flipH="1">
            <a:off x="1640119" y="6914485"/>
            <a:ext cx="9338473" cy="34163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i="1" kern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indicador propuesto aborda la pertinencia desde la Oferta de información, a partir de la utilización de los Programas del INEGI en la atención de las distintas fuentes de Demandas o Necesidades.</a:t>
            </a:r>
            <a:endParaRPr lang="es-MX" sz="3600" b="1" kern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E89784-B4F1-43DC-B59C-E45F19064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675" y="2531639"/>
            <a:ext cx="12112837" cy="812392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83773" y="171228"/>
            <a:ext cx="2360022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4800" kern="0" dirty="0">
                <a:latin typeface="+mn-lt"/>
                <a:ea typeface="+mj-ea"/>
                <a:cs typeface="+mj-cs"/>
                <a:sym typeface="Helvetica Neue"/>
              </a:rPr>
              <a:t>Programas de información del INEGI agrupados según el número de referentes/fuentes de Demanda donde se utilizan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D98900-B6D0-426A-BB6F-C5A03008881E}"/>
              </a:ext>
            </a:extLst>
          </p:cNvPr>
          <p:cNvSpPr txBox="1"/>
          <p:nvPr/>
        </p:nvSpPr>
        <p:spPr>
          <a:xfrm>
            <a:off x="16992602" y="2531640"/>
            <a:ext cx="7269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spc="1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En la gráfica se observa la distribución porcentual del conjunto de Programas de información del INEGI, según el número de Referentes de Demanda donde se utilizan: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7F54CA-0677-43C2-BABD-C49C160D9DB3}"/>
              </a:ext>
            </a:extLst>
          </p:cNvPr>
          <p:cNvSpPr txBox="1"/>
          <p:nvPr/>
        </p:nvSpPr>
        <p:spPr>
          <a:xfrm>
            <a:off x="17200674" y="9727569"/>
            <a:ext cx="7061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spc="5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Nota. Si bien el número de Referentes identificados es de nueve, y de Referentes con datos, es de siete, ningún Programa de información alcanza dicho valor. </a:t>
            </a:r>
          </a:p>
          <a:p>
            <a:pPr algn="just"/>
            <a:r>
              <a:rPr lang="es-MX" sz="1600" spc="5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Esto guarda relación con el hecho de que el componente del PND 2019-2024 se encuentra en proceso la identificación de programas  de información que contribuyan al seguimiento de sus metas .En el caso de los programas sectoriales se encuentran en elaboración.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A429E8-D53F-4730-A277-60BCB4B6D8B5}"/>
              </a:ext>
            </a:extLst>
          </p:cNvPr>
          <p:cNvSpPr txBox="1"/>
          <p:nvPr/>
        </p:nvSpPr>
        <p:spPr>
          <a:xfrm>
            <a:off x="9962912" y="3109565"/>
            <a:ext cx="3593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5 Programas de información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2D3148-C2EA-48B0-84C1-6CF1D91AC6BD}"/>
              </a:ext>
            </a:extLst>
          </p:cNvPr>
          <p:cNvSpPr txBox="1"/>
          <p:nvPr/>
        </p:nvSpPr>
        <p:spPr>
          <a:xfrm>
            <a:off x="9962912" y="5745862"/>
            <a:ext cx="3593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5 Programas de 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AC9B8B-8B71-4AD1-88FE-20670FF91D42}"/>
              </a:ext>
            </a:extLst>
          </p:cNvPr>
          <p:cNvSpPr txBox="1"/>
          <p:nvPr/>
        </p:nvSpPr>
        <p:spPr>
          <a:xfrm>
            <a:off x="9962912" y="6996252"/>
            <a:ext cx="3593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8 Programas de información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D8ACFC1-F157-4F7C-AF3C-6DC9F73FA501}"/>
              </a:ext>
            </a:extLst>
          </p:cNvPr>
          <p:cNvSpPr txBox="1"/>
          <p:nvPr/>
        </p:nvSpPr>
        <p:spPr>
          <a:xfrm>
            <a:off x="12583886" y="8273181"/>
            <a:ext cx="3593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31 Programas de información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C9F1FF-9E90-4605-BBE6-685C88C7487A}"/>
              </a:ext>
            </a:extLst>
          </p:cNvPr>
          <p:cNvSpPr txBox="1"/>
          <p:nvPr/>
        </p:nvSpPr>
        <p:spPr>
          <a:xfrm>
            <a:off x="13702420" y="9423282"/>
            <a:ext cx="3593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42 Programas</a:t>
            </a:r>
          </a:p>
          <a:p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 de información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F0AC83C-3265-4282-8EBB-8156CB9A6148}"/>
              </a:ext>
            </a:extLst>
          </p:cNvPr>
          <p:cNvSpPr txBox="1"/>
          <p:nvPr/>
        </p:nvSpPr>
        <p:spPr>
          <a:xfrm>
            <a:off x="9962912" y="4489612"/>
            <a:ext cx="3593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12 Programas de información</a:t>
            </a:r>
          </a:p>
        </p:txBody>
      </p:sp>
      <p:graphicFrame>
        <p:nvGraphicFramePr>
          <p:cNvPr id="13" name="Tabla 3">
            <a:extLst>
              <a:ext uri="{FF2B5EF4-FFF2-40B4-BE49-F238E27FC236}">
                <a16:creationId xmlns:a16="http://schemas.microsoft.com/office/drawing/2014/main" id="{D360F197-AE0E-4A3E-8BBA-AF745353E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22313"/>
              </p:ext>
            </p:extLst>
          </p:nvPr>
        </p:nvGraphicFramePr>
        <p:xfrm>
          <a:off x="17577014" y="5158043"/>
          <a:ext cx="5832348" cy="37372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16174">
                  <a:extLst>
                    <a:ext uri="{9D8B030D-6E8A-4147-A177-3AD203B41FA5}">
                      <a16:colId xmlns:a16="http://schemas.microsoft.com/office/drawing/2014/main" val="3871763725"/>
                    </a:ext>
                  </a:extLst>
                </a:gridCol>
                <a:gridCol w="2916174">
                  <a:extLst>
                    <a:ext uri="{9D8B030D-6E8A-4147-A177-3AD203B41FA5}">
                      <a16:colId xmlns:a16="http://schemas.microsoft.com/office/drawing/2014/main" val="1693487755"/>
                    </a:ext>
                  </a:extLst>
                </a:gridCol>
              </a:tblGrid>
              <a:tr h="3737236">
                <a:tc>
                  <a:txBody>
                    <a:bodyPr/>
                    <a:lstStyle/>
                    <a:p>
                      <a:pPr marL="431800" indent="-342900" algn="l">
                        <a:buFont typeface="+mj-lt"/>
                        <a:buAutoNum type="arabicPeriod"/>
                      </a:pPr>
                      <a:r>
                        <a:rPr lang="es-MX" sz="20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Indicadores ODS (ODS)</a:t>
                      </a:r>
                    </a:p>
                    <a:p>
                      <a:pPr marL="431800" indent="-342900" algn="l">
                        <a:buFont typeface="+mj-lt"/>
                        <a:buAutoNum type="arabicPeriod"/>
                      </a:pPr>
                      <a:r>
                        <a:rPr lang="es-MX" sz="20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CPEUM y Leyes Federales (L)</a:t>
                      </a:r>
                    </a:p>
                    <a:p>
                      <a:pPr marL="431800" indent="-342900" algn="l">
                        <a:buFont typeface="+mj-lt"/>
                        <a:buAutoNum type="arabicPeriod"/>
                      </a:pPr>
                      <a:r>
                        <a:rPr lang="es-MX" sz="20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Tratados Internacionales (TI)</a:t>
                      </a:r>
                    </a:p>
                    <a:p>
                      <a:pPr marL="431800" indent="-342900" algn="l">
                        <a:buFont typeface="+mj-lt"/>
                        <a:buAutoNum type="arabicPeriod"/>
                      </a:pPr>
                      <a:r>
                        <a:rPr lang="es-MX" sz="20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Indicadores Clave (IC)</a:t>
                      </a:r>
                    </a:p>
                    <a:p>
                      <a:pPr marL="4318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2000" b="0" i="0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PND</a:t>
                      </a:r>
                      <a:r>
                        <a:rPr lang="es-MX" sz="2000" b="0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2019-2024 (</a:t>
                      </a:r>
                      <a:r>
                        <a:rPr lang="es-MX" sz="2000" b="0" i="0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PND</a:t>
                      </a:r>
                      <a:r>
                        <a:rPr lang="es-MX" sz="2000" b="0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9263" indent="-360363" algn="l" defTabSz="914400" rtl="0" eaLnBrk="1" latinLnBrk="0" hangingPunct="1">
                        <a:buFont typeface="+mj-lt"/>
                        <a:buAutoNum type="arabicPeriod" startAt="6"/>
                      </a:pPr>
                      <a:r>
                        <a:rPr lang="es-MX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Programas derivados del </a:t>
                      </a:r>
                      <a:r>
                        <a:rPr lang="es-MX" sz="2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PND:Sectoriales</a:t>
                      </a:r>
                      <a:r>
                        <a:rPr lang="es-MX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449263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s-MX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Especiales (</a:t>
                      </a:r>
                      <a:r>
                        <a:rPr lang="es-MX" sz="2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PND</a:t>
                      </a:r>
                      <a:r>
                        <a:rPr lang="es-MX" sz="2000" b="1" kern="1200" baseline="300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s-MX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431800" indent="-342900" algn="l" defTabSz="914400" rtl="0" eaLnBrk="1" latinLnBrk="0" hangingPunct="1">
                        <a:buFont typeface="+mj-lt"/>
                        <a:buAutoNum type="arabicPeriod" startAt="7"/>
                      </a:pPr>
                      <a:r>
                        <a:rPr lang="es-MX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Usuarios de Páginas INEGI (USP)</a:t>
                      </a:r>
                    </a:p>
                    <a:p>
                      <a:pPr marL="431800" indent="-342900" algn="l" defTabSz="914400" rtl="0" eaLnBrk="1" latinLnBrk="0" hangingPunct="1">
                        <a:buFont typeface="+mj-lt"/>
                        <a:buAutoNum type="arabicPeriod" startAt="7"/>
                      </a:pPr>
                      <a:r>
                        <a:rPr lang="es-MX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Acceso a </a:t>
                      </a:r>
                      <a:r>
                        <a:rPr lang="es-MX" sz="2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Microdatos</a:t>
                      </a:r>
                      <a:r>
                        <a:rPr lang="es-MX" sz="2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(MC)</a:t>
                      </a:r>
                    </a:p>
                    <a:p>
                      <a:pPr marL="431800" indent="-342900" algn="l" defTabSz="914400" rtl="0" eaLnBrk="1" latinLnBrk="0" hangingPunct="1">
                        <a:buFont typeface="+mj-lt"/>
                        <a:buAutoNum type="arabicPeriod" startAt="7"/>
                      </a:pPr>
                      <a:r>
                        <a:rPr lang="es-MX" sz="2000" b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Usuarios internos (</a:t>
                      </a:r>
                      <a:r>
                        <a:rPr lang="es-MX" sz="2000" b="0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UINT</a:t>
                      </a:r>
                      <a:r>
                        <a:rPr lang="es-MX" sz="2000" b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126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56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>
            <a:extLst>
              <a:ext uri="{FF2B5EF4-FFF2-40B4-BE49-F238E27FC236}">
                <a16:creationId xmlns:a16="http://schemas.microsoft.com/office/drawing/2014/main" id="{381CBEBC-6309-4272-A6D7-20BCF3F86E0B}"/>
              </a:ext>
            </a:extLst>
          </p:cNvPr>
          <p:cNvSpPr txBox="1">
            <a:spLocks/>
          </p:cNvSpPr>
          <p:nvPr/>
        </p:nvSpPr>
        <p:spPr>
          <a:xfrm>
            <a:off x="2038350" y="285750"/>
            <a:ext cx="16949738" cy="942975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>
            <a:lvl1pPr marL="63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 fontAlgn="auto">
              <a:spcBef>
                <a:spcPts val="600"/>
              </a:spcBef>
              <a:buFontTx/>
              <a:buNone/>
              <a:defRPr/>
            </a:pPr>
            <a:r>
              <a:rPr lang="es-MX" sz="5400" b="1" kern="0" dirty="0">
                <a:latin typeface="+mn-lt"/>
              </a:rPr>
              <a:t>Medición de la Pertinencia</a:t>
            </a:r>
          </a:p>
          <a:p>
            <a:pPr marL="0" indent="0" fontAlgn="auto">
              <a:spcBef>
                <a:spcPts val="600"/>
              </a:spcBef>
              <a:buFontTx/>
              <a:buNone/>
              <a:defRPr/>
            </a:pPr>
            <a:r>
              <a:rPr lang="es-MX" sz="5400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Paso 1. </a:t>
            </a:r>
            <a:r>
              <a:rPr lang="es-MX" sz="5400" kern="0" dirty="0">
                <a:latin typeface="+mn-lt"/>
              </a:rPr>
              <a:t>Identificación de los distintos Referentes de las Necesidades/Demandas de información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39454C5-1449-4806-8CFF-46AEF374C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822542"/>
              </p:ext>
            </p:extLst>
          </p:nvPr>
        </p:nvGraphicFramePr>
        <p:xfrm>
          <a:off x="2038913" y="3485072"/>
          <a:ext cx="19475366" cy="8522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C842449-944A-433A-B03C-550781891536}"/>
              </a:ext>
            </a:extLst>
          </p:cNvPr>
          <p:cNvSpPr txBox="1"/>
          <p:nvPr/>
        </p:nvSpPr>
        <p:spPr>
          <a:xfrm>
            <a:off x="4501630" y="6037052"/>
            <a:ext cx="95539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2018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240743-C4FC-4677-987D-01606309A0E2}"/>
              </a:ext>
            </a:extLst>
          </p:cNvPr>
          <p:cNvSpPr txBox="1"/>
          <p:nvPr/>
        </p:nvSpPr>
        <p:spPr>
          <a:xfrm>
            <a:off x="11236610" y="4393902"/>
            <a:ext cx="95539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2019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C8F10C-83AC-47FF-B8A0-5E2AB1DEEAC9}"/>
              </a:ext>
            </a:extLst>
          </p:cNvPr>
          <p:cNvSpPr txBox="1"/>
          <p:nvPr/>
        </p:nvSpPr>
        <p:spPr>
          <a:xfrm>
            <a:off x="17821391" y="2887565"/>
            <a:ext cx="95539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2020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A7928E-C8CA-44F1-95A9-783E7DA30738}"/>
              </a:ext>
            </a:extLst>
          </p:cNvPr>
          <p:cNvSpPr txBox="1"/>
          <p:nvPr/>
        </p:nvSpPr>
        <p:spPr>
          <a:xfrm>
            <a:off x="22250516" y="10948339"/>
            <a:ext cx="51296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…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>
            <a:extLst>
              <a:ext uri="{FF2B5EF4-FFF2-40B4-BE49-F238E27FC236}">
                <a16:creationId xmlns:a16="http://schemas.microsoft.com/office/drawing/2014/main" id="{7F1F113D-CF7B-46BA-A7D4-46434B466A97}"/>
              </a:ext>
            </a:extLst>
          </p:cNvPr>
          <p:cNvSpPr txBox="1">
            <a:spLocks/>
          </p:cNvSpPr>
          <p:nvPr/>
        </p:nvSpPr>
        <p:spPr>
          <a:xfrm>
            <a:off x="2038350" y="285750"/>
            <a:ext cx="20002500" cy="942975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>
            <a:lvl1pPr marL="63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 fontAlgn="auto">
              <a:spcBef>
                <a:spcPts val="600"/>
              </a:spcBef>
              <a:buFontTx/>
              <a:buNone/>
              <a:defRPr/>
            </a:pPr>
            <a:r>
              <a:rPr lang="es-MX" sz="5400" b="1" kern="0" dirty="0">
                <a:latin typeface="+mn-lt"/>
              </a:rPr>
              <a:t>Medición de la Pertinencia</a:t>
            </a:r>
          </a:p>
          <a:p>
            <a:pPr marL="0" indent="0" fontAlgn="auto">
              <a:spcBef>
                <a:spcPts val="600"/>
              </a:spcBef>
              <a:buFontTx/>
              <a:buNone/>
              <a:defRPr/>
            </a:pPr>
            <a:r>
              <a:rPr lang="es-MX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Paso 2. </a:t>
            </a:r>
            <a:r>
              <a:rPr lang="es-MX" kern="0" dirty="0">
                <a:latin typeface="+mn-lt"/>
              </a:rPr>
              <a:t>Identificación de la Oferta de información (Programas INEGI)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E4BD5BF-3325-4E39-926C-68CB140CF8C9}"/>
              </a:ext>
            </a:extLst>
          </p:cNvPr>
          <p:cNvSpPr/>
          <p:nvPr/>
        </p:nvSpPr>
        <p:spPr>
          <a:xfrm>
            <a:off x="5943600" y="2592388"/>
            <a:ext cx="1219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/>
            <a:r>
              <a:rPr lang="es-ES" altLang="es-MX" b="1" dirty="0">
                <a:latin typeface="Helvetica" panose="020B0604020202020204" pitchFamily="34" charset="0"/>
              </a:rPr>
              <a:t>Programas de información de las direcciones generales del INEGI enviados a la DGIAI (9 de agosto 2019)</a:t>
            </a:r>
          </a:p>
          <a:p>
            <a:pPr algn="ctr" eaLnBrk="1">
              <a:buFont typeface="Wingdings" panose="05000000000000000000" pitchFamily="2" charset="2"/>
              <a:buChar char="ü"/>
            </a:pPr>
            <a:r>
              <a:rPr lang="es-ES_tradnl" altLang="es-MX" dirty="0">
                <a:solidFill>
                  <a:schemeClr val="tx1"/>
                </a:solidFill>
                <a:latin typeface="Helvetica" panose="020B0604020202020204" pitchFamily="34" charset="0"/>
              </a:rPr>
              <a:t>Listado de 104 programas*</a:t>
            </a:r>
          </a:p>
        </p:txBody>
      </p:sp>
      <p:grpSp>
        <p:nvGrpSpPr>
          <p:cNvPr id="8196" name="Group 3">
            <a:extLst>
              <a:ext uri="{FF2B5EF4-FFF2-40B4-BE49-F238E27FC236}">
                <a16:creationId xmlns:a16="http://schemas.microsoft.com/office/drawing/2014/main" id="{FE8CC72E-6D3E-44E7-9198-8F5D8974A2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56475" y="4905375"/>
            <a:ext cx="9344025" cy="4838700"/>
            <a:chOff x="1833" y="1903"/>
            <a:chExt cx="3783" cy="1959"/>
          </a:xfrm>
        </p:grpSpPr>
        <p:sp>
          <p:nvSpPr>
            <p:cNvPr id="5" name="AutoShape 2">
              <a:extLst>
                <a:ext uri="{FF2B5EF4-FFF2-40B4-BE49-F238E27FC236}">
                  <a16:creationId xmlns:a16="http://schemas.microsoft.com/office/drawing/2014/main" id="{50BEC090-9F03-4287-A885-5261DCA8733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33" y="1911"/>
              <a:ext cx="3774" cy="1944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A2E4C8C1-946E-4ECD-8B22-1EB7B2A86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1911"/>
              <a:ext cx="3774" cy="2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5CD9911D-275A-4460-8CAE-B45664B1D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2187"/>
              <a:ext cx="3774" cy="2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F4D14ED0-36FE-4B1D-9720-3BB392F38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2740"/>
              <a:ext cx="3774" cy="2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671599B5-C873-4758-A9C8-8F383D83C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3293"/>
              <a:ext cx="3774" cy="2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85954122-4208-4FF7-BF5B-869E09A51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" y="1984"/>
              <a:ext cx="1322" cy="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r>
                <a:rPr lang="es-MX" altLang="es-MX" sz="2400" b="1" kern="0" dirty="0">
                  <a:solidFill>
                    <a:srgbClr val="FFFFFF"/>
                  </a:solidFill>
                  <a:latin typeface="+mn-lt"/>
                </a:rPr>
                <a:t>Unidad Administrativa</a:t>
              </a:r>
              <a:endParaRPr lang="es-MX" altLang="es-MX" sz="2400" kern="0" dirty="0">
                <a:latin typeface="+mn-lt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98676E76-480B-451B-BE00-98FC0FA96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" y="1984"/>
              <a:ext cx="1578" cy="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r>
                <a:rPr lang="es-MX" altLang="es-MX" sz="2400" b="1" kern="0">
                  <a:solidFill>
                    <a:srgbClr val="FFFFFF"/>
                  </a:solidFill>
                  <a:latin typeface="+mn-lt"/>
                </a:rPr>
                <a:t>Programas de información</a:t>
              </a:r>
              <a:endParaRPr lang="es-MX" altLang="es-MX" sz="2400" kern="0">
                <a:latin typeface="+mn-lt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897ADD0-C686-49F8-9F46-90E8A6CAA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" y="2261"/>
              <a:ext cx="353" cy="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r>
                <a:rPr lang="es-MX" altLang="es-MX" sz="2400" kern="0">
                  <a:solidFill>
                    <a:srgbClr val="000000"/>
                  </a:solidFill>
                  <a:latin typeface="+mn-lt"/>
                </a:rPr>
                <a:t>DGEE</a:t>
              </a:r>
              <a:endParaRPr lang="es-MX" altLang="es-MX" sz="2400" kern="0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3460A968-3532-446E-9471-7858D552F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2261"/>
              <a:ext cx="139" cy="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r>
                <a:rPr lang="es-MX" altLang="es-MX" sz="2400" kern="0">
                  <a:solidFill>
                    <a:srgbClr val="000000"/>
                  </a:solidFill>
                  <a:latin typeface="+mn-lt"/>
                </a:rPr>
                <a:t>27</a:t>
              </a:r>
              <a:endParaRPr lang="es-MX" altLang="es-MX" sz="2400" kern="0">
                <a:latin typeface="+mn-lt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6E335527-02A8-4221-B17F-3AD1EDA0B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" y="2537"/>
              <a:ext cx="595" cy="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r>
                <a:rPr lang="es-MX" altLang="es-MX" sz="2400" kern="0" dirty="0">
                  <a:solidFill>
                    <a:srgbClr val="000000"/>
                  </a:solidFill>
                  <a:latin typeface="+mn-lt"/>
                </a:rPr>
                <a:t>DGEGSPJ</a:t>
              </a:r>
              <a:endParaRPr lang="es-MX" altLang="es-MX" sz="2400" kern="0" dirty="0">
                <a:latin typeface="+mn-lt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91BAC3D7-633C-471C-B6DD-90077F2D8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2537"/>
              <a:ext cx="188" cy="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r>
                <a:rPr lang="es-MX" altLang="es-MX" sz="2400" kern="0" dirty="0">
                  <a:solidFill>
                    <a:srgbClr val="000000"/>
                  </a:solidFill>
                  <a:latin typeface="+mn-lt"/>
                </a:rPr>
                <a:t>27*</a:t>
              </a:r>
              <a:endParaRPr lang="es-MX" altLang="es-MX" sz="2400" kern="0" dirty="0">
                <a:latin typeface="+mn-lt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4842CFFC-0D1A-4B22-989D-60D82CDF6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" y="2813"/>
              <a:ext cx="353" cy="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r>
                <a:rPr lang="es-MX" altLang="es-MX" sz="2400" kern="0">
                  <a:solidFill>
                    <a:srgbClr val="000000"/>
                  </a:solidFill>
                  <a:latin typeface="+mn-lt"/>
                </a:rPr>
                <a:t>DGES</a:t>
              </a:r>
              <a:endParaRPr lang="es-MX" altLang="es-MX" sz="2400" kern="0">
                <a:latin typeface="+mn-lt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502A5C4E-3E47-46E8-B1E8-81DBCF271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2813"/>
              <a:ext cx="139" cy="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r>
                <a:rPr lang="es-MX" altLang="es-MX" sz="2400" kern="0">
                  <a:solidFill>
                    <a:srgbClr val="000000"/>
                  </a:solidFill>
                  <a:latin typeface="+mn-lt"/>
                </a:rPr>
                <a:t>33</a:t>
              </a:r>
              <a:endParaRPr lang="es-MX" altLang="es-MX" sz="2400" kern="0">
                <a:latin typeface="+mn-lt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E6B8B38A-F214-4AAD-85B7-CDE51534E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" y="3090"/>
              <a:ext cx="471" cy="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r>
                <a:rPr lang="es-MX" altLang="es-MX" sz="2400" kern="0">
                  <a:solidFill>
                    <a:srgbClr val="000000"/>
                  </a:solidFill>
                  <a:latin typeface="+mn-lt"/>
                </a:rPr>
                <a:t>DGGMA</a:t>
              </a:r>
              <a:endParaRPr lang="es-MX" altLang="es-MX" sz="2400" kern="0">
                <a:latin typeface="+mn-lt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C1B726EC-D48D-47E6-9D4C-A0E24FD1C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090"/>
              <a:ext cx="139" cy="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r>
                <a:rPr lang="es-MX" altLang="es-MX" sz="2400" kern="0">
                  <a:solidFill>
                    <a:srgbClr val="000000"/>
                  </a:solidFill>
                  <a:latin typeface="+mn-lt"/>
                </a:rPr>
                <a:t>13</a:t>
              </a:r>
              <a:endParaRPr lang="es-MX" altLang="es-MX" sz="2400" kern="0">
                <a:latin typeface="+mn-lt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E526EEBE-C952-4D45-BEFB-891C61A48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" y="3366"/>
              <a:ext cx="339" cy="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r>
                <a:rPr lang="es-MX" altLang="es-MX" sz="2400" kern="0" dirty="0">
                  <a:solidFill>
                    <a:srgbClr val="000000"/>
                  </a:solidFill>
                  <a:latin typeface="+mn-lt"/>
                </a:rPr>
                <a:t>DGIAI</a:t>
              </a:r>
              <a:endParaRPr lang="es-MX" altLang="es-MX" sz="2400" kern="0" dirty="0">
                <a:latin typeface="+mn-lt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C899A7B0-C89B-41E0-84E9-350A80834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3366"/>
              <a:ext cx="69" cy="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r>
                <a:rPr lang="es-MX" altLang="es-MX" sz="2400" kern="0">
                  <a:solidFill>
                    <a:srgbClr val="000000"/>
                  </a:solidFill>
                  <a:latin typeface="+mn-lt"/>
                </a:rPr>
                <a:t>4</a:t>
              </a:r>
              <a:endParaRPr lang="es-MX" altLang="es-MX" sz="2400" kern="0">
                <a:latin typeface="+mn-lt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6ECA2A74-A2C9-4D1C-8D4B-C046B6816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" y="3643"/>
              <a:ext cx="277" cy="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r>
                <a:rPr lang="es-MX" altLang="es-MX" sz="2400" kern="0">
                  <a:solidFill>
                    <a:srgbClr val="000000"/>
                  </a:solidFill>
                  <a:latin typeface="+mn-lt"/>
                </a:rPr>
                <a:t>Total</a:t>
              </a:r>
              <a:endParaRPr lang="es-MX" altLang="es-MX" sz="2400" kern="0">
                <a:latin typeface="+mn-lt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70532F6A-3A56-4BA8-93A1-60E3DB3E1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3643"/>
              <a:ext cx="208" cy="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r>
                <a:rPr lang="es-MX" altLang="es-MX" sz="2400" kern="0" dirty="0">
                  <a:solidFill>
                    <a:srgbClr val="000000"/>
                  </a:solidFill>
                  <a:latin typeface="+mn-lt"/>
                </a:rPr>
                <a:t>104</a:t>
              </a:r>
              <a:endParaRPr lang="es-MX" altLang="es-MX" sz="2400" kern="0" dirty="0">
                <a:latin typeface="+mn-lt"/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598D5BCD-8C2D-426F-A473-C1BF2D4815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3" y="191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AE85BB52-1FB9-42ED-933A-03920F931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1903"/>
              <a:ext cx="9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17A82869-EC86-4394-97F3-DAD9ADE8C5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1" y="191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05E7BE91-0412-4DCA-8776-70F5AB310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1903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9E04750C-3016-4F49-A247-2E88E59DC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1903"/>
              <a:ext cx="3774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731692B8-FDBC-4A2F-AFFB-6D06AC490A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99" y="191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4A5B5DA9-A518-4E67-89A8-AADC09112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" y="1903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12D61FA6-C3C1-4F7F-A85E-F0F7A13A2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2179"/>
              <a:ext cx="3774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AC4982A8-0A48-414A-A241-D17511CBCC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3" y="2472"/>
              <a:ext cx="0" cy="268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835B8137-E738-4FFC-8DB7-6E51829AC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2472"/>
              <a:ext cx="9" cy="26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F935B839-CBF7-4311-847A-8F2DA0C57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1" y="2472"/>
              <a:ext cx="0" cy="268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09910881-2962-4482-BA86-6A8ABEEAD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2472"/>
              <a:ext cx="8" cy="26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9971B218-8C35-42C9-AD7B-84CB342191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9" y="2472"/>
              <a:ext cx="0" cy="268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20653514-48C9-4091-8918-813C6DAFC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" y="2472"/>
              <a:ext cx="8" cy="26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6CC5949D-05E3-46CF-8090-92B233518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3" y="3025"/>
              <a:ext cx="0" cy="268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39" name="Rectangle 37">
              <a:extLst>
                <a:ext uri="{FF2B5EF4-FFF2-40B4-BE49-F238E27FC236}">
                  <a16:creationId xmlns:a16="http://schemas.microsoft.com/office/drawing/2014/main" id="{5EC099A6-4FBC-4A60-BCDF-3F31D7955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3025"/>
              <a:ext cx="9" cy="26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40" name="Line 38">
              <a:extLst>
                <a:ext uri="{FF2B5EF4-FFF2-40B4-BE49-F238E27FC236}">
                  <a16:creationId xmlns:a16="http://schemas.microsoft.com/office/drawing/2014/main" id="{10C64D1B-1F30-4DDC-B08B-279D5FADB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1" y="3025"/>
              <a:ext cx="0" cy="268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DA1164CF-305B-431E-BD49-BAEB8230F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3025"/>
              <a:ext cx="8" cy="26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42" name="Line 40">
              <a:extLst>
                <a:ext uri="{FF2B5EF4-FFF2-40B4-BE49-F238E27FC236}">
                  <a16:creationId xmlns:a16="http://schemas.microsoft.com/office/drawing/2014/main" id="{BC5674FA-7194-4EC7-AEC5-F9D2FC651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9" y="3025"/>
              <a:ext cx="0" cy="268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90BAC131-B703-4852-9E68-6CC82A7A9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" y="3025"/>
              <a:ext cx="8" cy="26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44" name="Line 42">
              <a:extLst>
                <a:ext uri="{FF2B5EF4-FFF2-40B4-BE49-F238E27FC236}">
                  <a16:creationId xmlns:a16="http://schemas.microsoft.com/office/drawing/2014/main" id="{94121399-B952-4016-9753-69C0392E1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3" y="3578"/>
              <a:ext cx="0" cy="26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id="{82A42555-AFFD-4552-A966-3467610EF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3578"/>
              <a:ext cx="9" cy="26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46" name="Line 44">
              <a:extLst>
                <a:ext uri="{FF2B5EF4-FFF2-40B4-BE49-F238E27FC236}">
                  <a16:creationId xmlns:a16="http://schemas.microsoft.com/office/drawing/2014/main" id="{7D6C582B-4C6D-493F-B81D-73693DAD53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1" y="3578"/>
              <a:ext cx="0" cy="26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05372882-78DA-4F5B-9D5F-AF911B1E6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3578"/>
              <a:ext cx="8" cy="26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A3BDF97E-ACD7-413D-85EE-BFFB62C1B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3838"/>
              <a:ext cx="3774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49" name="Line 47">
              <a:extLst>
                <a:ext uri="{FF2B5EF4-FFF2-40B4-BE49-F238E27FC236}">
                  <a16:creationId xmlns:a16="http://schemas.microsoft.com/office/drawing/2014/main" id="{803B8B46-4E14-4FCA-B03E-FA09F0A19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9" y="3578"/>
              <a:ext cx="0" cy="26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84A3C190-97E2-4E7F-9636-44121F9E9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" y="3578"/>
              <a:ext cx="8" cy="26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51" name="Line 49">
              <a:extLst>
                <a:ext uri="{FF2B5EF4-FFF2-40B4-BE49-F238E27FC236}">
                  <a16:creationId xmlns:a16="http://schemas.microsoft.com/office/drawing/2014/main" id="{E623B862-49A5-4AB5-93C3-5F2F237C2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3" y="385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52" name="Rectangle 50">
              <a:extLst>
                <a:ext uri="{FF2B5EF4-FFF2-40B4-BE49-F238E27FC236}">
                  <a16:creationId xmlns:a16="http://schemas.microsoft.com/office/drawing/2014/main" id="{82D75FD8-0E84-461B-9C89-7C42ED76E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3854"/>
              <a:ext cx="9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53" name="Line 51">
              <a:extLst>
                <a:ext uri="{FF2B5EF4-FFF2-40B4-BE49-F238E27FC236}">
                  <a16:creationId xmlns:a16="http://schemas.microsoft.com/office/drawing/2014/main" id="{C8FAD8B6-547B-4A6B-BC46-B919EB325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1" y="385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54" name="Rectangle 52">
              <a:extLst>
                <a:ext uri="{FF2B5EF4-FFF2-40B4-BE49-F238E27FC236}">
                  <a16:creationId xmlns:a16="http://schemas.microsoft.com/office/drawing/2014/main" id="{45DE5F27-9D76-498C-A65D-1AB93443F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3854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55" name="Line 53">
              <a:extLst>
                <a:ext uri="{FF2B5EF4-FFF2-40B4-BE49-F238E27FC236}">
                  <a16:creationId xmlns:a16="http://schemas.microsoft.com/office/drawing/2014/main" id="{612FD1D1-D60B-4E69-B351-8C31630EC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9" y="385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56" name="Rectangle 54">
              <a:extLst>
                <a:ext uri="{FF2B5EF4-FFF2-40B4-BE49-F238E27FC236}">
                  <a16:creationId xmlns:a16="http://schemas.microsoft.com/office/drawing/2014/main" id="{8143E085-AFCE-4DE9-8BF2-4D0FD98D8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" y="3854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57" name="Line 55">
              <a:extLst>
                <a:ext uri="{FF2B5EF4-FFF2-40B4-BE49-F238E27FC236}">
                  <a16:creationId xmlns:a16="http://schemas.microsoft.com/office/drawing/2014/main" id="{DC88680B-DF4F-4DCC-90D6-B2B5E6F4F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" y="191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58" name="Rectangle 56">
              <a:extLst>
                <a:ext uri="{FF2B5EF4-FFF2-40B4-BE49-F238E27FC236}">
                  <a16:creationId xmlns:a16="http://schemas.microsoft.com/office/drawing/2014/main" id="{02443A69-98DF-4A28-957F-24614FBAC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7" y="1911"/>
              <a:ext cx="9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59" name="Line 57">
              <a:extLst>
                <a:ext uri="{FF2B5EF4-FFF2-40B4-BE49-F238E27FC236}">
                  <a16:creationId xmlns:a16="http://schemas.microsoft.com/office/drawing/2014/main" id="{4FC95C19-C526-4DF0-87FC-73171B840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" y="218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60" name="Rectangle 58">
              <a:extLst>
                <a:ext uri="{FF2B5EF4-FFF2-40B4-BE49-F238E27FC236}">
                  <a16:creationId xmlns:a16="http://schemas.microsoft.com/office/drawing/2014/main" id="{55591AAF-B464-4CBC-B936-1AE3383CF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7" y="2187"/>
              <a:ext cx="9" cy="9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61" name="Line 59">
              <a:extLst>
                <a:ext uri="{FF2B5EF4-FFF2-40B4-BE49-F238E27FC236}">
                  <a16:creationId xmlns:a16="http://schemas.microsoft.com/office/drawing/2014/main" id="{664E38DA-6530-421E-8F80-39E31A14C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" y="246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9AB73AF0-7380-4294-BA73-5EAC5ED0E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7" y="2464"/>
              <a:ext cx="9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63" name="Line 61">
              <a:extLst>
                <a:ext uri="{FF2B5EF4-FFF2-40B4-BE49-F238E27FC236}">
                  <a16:creationId xmlns:a16="http://schemas.microsoft.com/office/drawing/2014/main" id="{C471D240-DCC2-4318-9C2D-01225FFC8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" y="274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64" name="Rectangle 62">
              <a:extLst>
                <a:ext uri="{FF2B5EF4-FFF2-40B4-BE49-F238E27FC236}">
                  <a16:creationId xmlns:a16="http://schemas.microsoft.com/office/drawing/2014/main" id="{5A0D840E-1C0D-41CE-A672-05C638D6D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7" y="2740"/>
              <a:ext cx="9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65" name="Line 63">
              <a:extLst>
                <a:ext uri="{FF2B5EF4-FFF2-40B4-BE49-F238E27FC236}">
                  <a16:creationId xmlns:a16="http://schemas.microsoft.com/office/drawing/2014/main" id="{CBD95AE8-992F-439E-81B1-535987CFB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" y="301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1884E578-D3E2-48F7-BA93-BD86442C3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7" y="3017"/>
              <a:ext cx="9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67" name="Line 65">
              <a:extLst>
                <a:ext uri="{FF2B5EF4-FFF2-40B4-BE49-F238E27FC236}">
                  <a16:creationId xmlns:a16="http://schemas.microsoft.com/office/drawing/2014/main" id="{F405E76F-02B1-437C-8CE6-1619772AD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" y="329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8BE00466-F357-4D4B-A0FB-87DDBC586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7" y="3293"/>
              <a:ext cx="9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69" name="Line 67">
              <a:extLst>
                <a:ext uri="{FF2B5EF4-FFF2-40B4-BE49-F238E27FC236}">
                  <a16:creationId xmlns:a16="http://schemas.microsoft.com/office/drawing/2014/main" id="{57466578-F507-406D-AECE-BA3B9AD59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" y="357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70" name="Rectangle 68">
              <a:extLst>
                <a:ext uri="{FF2B5EF4-FFF2-40B4-BE49-F238E27FC236}">
                  <a16:creationId xmlns:a16="http://schemas.microsoft.com/office/drawing/2014/main" id="{90D2228D-C26C-4408-867C-4B455618B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7" y="3570"/>
              <a:ext cx="9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71" name="Line 69">
              <a:extLst>
                <a:ext uri="{FF2B5EF4-FFF2-40B4-BE49-F238E27FC236}">
                  <a16:creationId xmlns:a16="http://schemas.microsoft.com/office/drawing/2014/main" id="{13FABBDB-5ECF-4510-BDCB-ABC8C26CC1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" y="384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72" name="Rectangle 70">
              <a:extLst>
                <a:ext uri="{FF2B5EF4-FFF2-40B4-BE49-F238E27FC236}">
                  <a16:creationId xmlns:a16="http://schemas.microsoft.com/office/drawing/2014/main" id="{D49B9ABA-0D81-49ED-90D6-99371C1EC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7" y="3846"/>
              <a:ext cx="9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73" name="Rectangle 71">
              <a:extLst>
                <a:ext uri="{FF2B5EF4-FFF2-40B4-BE49-F238E27FC236}">
                  <a16:creationId xmlns:a16="http://schemas.microsoft.com/office/drawing/2014/main" id="{C575B757-C29E-4042-B030-FB3AE6618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" y="3830"/>
              <a:ext cx="18" cy="16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74" name="Rectangle 72">
              <a:extLst>
                <a:ext uri="{FF2B5EF4-FFF2-40B4-BE49-F238E27FC236}">
                  <a16:creationId xmlns:a16="http://schemas.microsoft.com/office/drawing/2014/main" id="{A0C1FDB2-67E4-48C6-BA74-82E3E6B55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0" y="3838"/>
              <a:ext cx="9" cy="8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75" name="Rectangle 73">
              <a:extLst>
                <a:ext uri="{FF2B5EF4-FFF2-40B4-BE49-F238E27FC236}">
                  <a16:creationId xmlns:a16="http://schemas.microsoft.com/office/drawing/2014/main" id="{91F90DDF-EAD6-4933-95F0-E6DB220B6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0" y="3838"/>
              <a:ext cx="9" cy="8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76" name="Rectangle 74">
              <a:extLst>
                <a:ext uri="{FF2B5EF4-FFF2-40B4-BE49-F238E27FC236}">
                  <a16:creationId xmlns:a16="http://schemas.microsoft.com/office/drawing/2014/main" id="{11494E6D-1017-4FFC-A26D-CBA9CB289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4" y="3830"/>
              <a:ext cx="17" cy="16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77" name="Rectangle 75">
              <a:extLst>
                <a:ext uri="{FF2B5EF4-FFF2-40B4-BE49-F238E27FC236}">
                  <a16:creationId xmlns:a16="http://schemas.microsoft.com/office/drawing/2014/main" id="{3E826E55-C3AD-4FA9-A672-5D58BEF9A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" y="3838"/>
              <a:ext cx="8" cy="8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78" name="Rectangle 76">
              <a:extLst>
                <a:ext uri="{FF2B5EF4-FFF2-40B4-BE49-F238E27FC236}">
                  <a16:creationId xmlns:a16="http://schemas.microsoft.com/office/drawing/2014/main" id="{29259357-795A-403F-AD1A-3466F4406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" y="3838"/>
              <a:ext cx="8" cy="8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79" name="Rectangle 77">
              <a:extLst>
                <a:ext uri="{FF2B5EF4-FFF2-40B4-BE49-F238E27FC236}">
                  <a16:creationId xmlns:a16="http://schemas.microsoft.com/office/drawing/2014/main" id="{E91E945B-58D6-4011-81C3-C3893C107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" y="3813"/>
              <a:ext cx="18" cy="17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80" name="Rectangle 78">
              <a:extLst>
                <a:ext uri="{FF2B5EF4-FFF2-40B4-BE49-F238E27FC236}">
                  <a16:creationId xmlns:a16="http://schemas.microsoft.com/office/drawing/2014/main" id="{FF68E674-BE1B-4108-80B9-2D640C97E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0" y="3822"/>
              <a:ext cx="9" cy="8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  <p:sp>
          <p:nvSpPr>
            <p:cNvPr id="81" name="Rectangle 79">
              <a:extLst>
                <a:ext uri="{FF2B5EF4-FFF2-40B4-BE49-F238E27FC236}">
                  <a16:creationId xmlns:a16="http://schemas.microsoft.com/office/drawing/2014/main" id="{44348EB5-2EBD-4B42-BBCC-8AA1D1C32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0" y="3822"/>
              <a:ext cx="9" cy="8"/>
            </a:xfrm>
            <a:prstGeom prst="rect">
              <a:avLst/>
            </a:prstGeom>
            <a:solidFill>
              <a:srgbClr val="485DB1"/>
            </a:solidFill>
            <a:ln>
              <a:noFill/>
            </a:ln>
          </p:spPr>
          <p:txBody>
            <a:bodyPr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2400" kern="0">
                <a:latin typeface="+mn-lt"/>
              </a:endParaRPr>
            </a:p>
          </p:txBody>
        </p:sp>
      </p:grpSp>
      <p:sp>
        <p:nvSpPr>
          <p:cNvPr id="82" name="CuadroTexto 81">
            <a:extLst>
              <a:ext uri="{FF2B5EF4-FFF2-40B4-BE49-F238E27FC236}">
                <a16:creationId xmlns:a16="http://schemas.microsoft.com/office/drawing/2014/main" id="{C8836E69-81FC-4E28-83FA-039CB0F494AF}"/>
              </a:ext>
            </a:extLst>
          </p:cNvPr>
          <p:cNvSpPr txBox="1"/>
          <p:nvPr/>
        </p:nvSpPr>
        <p:spPr>
          <a:xfrm>
            <a:off x="7378985" y="9894867"/>
            <a:ext cx="9193351" cy="16722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marL="457200" indent="-457200" eaLnBrk="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400" b="1" kern="0" dirty="0">
                <a:latin typeface="+mn-lt"/>
              </a:rPr>
              <a:t>No se consideró a</a:t>
            </a:r>
            <a:r>
              <a:rPr lang="es-MX" b="1" kern="0" dirty="0">
                <a:latin typeface="+mn-lt"/>
              </a:rPr>
              <a:t>:</a:t>
            </a:r>
          </a:p>
          <a:p>
            <a:pPr marL="457200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kern="0" dirty="0">
                <a:latin typeface="+mn-lt"/>
              </a:rPr>
              <a:t>Inventario de Proyectos y Productos Estadísticos; Inventario Nacional de Registros Administrativos; Registro de Unidades del Estado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>
            <a:extLst>
              <a:ext uri="{FF2B5EF4-FFF2-40B4-BE49-F238E27FC236}">
                <a16:creationId xmlns:a16="http://schemas.microsoft.com/office/drawing/2014/main" id="{08110EFE-58D1-42B3-B19C-FDFBE2E3676F}"/>
              </a:ext>
            </a:extLst>
          </p:cNvPr>
          <p:cNvSpPr txBox="1">
            <a:spLocks/>
          </p:cNvSpPr>
          <p:nvPr/>
        </p:nvSpPr>
        <p:spPr>
          <a:xfrm>
            <a:off x="2038350" y="285750"/>
            <a:ext cx="21526500" cy="942975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>
            <a:lvl1pPr marL="63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 fontAlgn="auto">
              <a:spcBef>
                <a:spcPts val="600"/>
              </a:spcBef>
              <a:buFontTx/>
              <a:buNone/>
              <a:defRPr/>
            </a:pPr>
            <a:r>
              <a:rPr lang="es-MX" sz="5400" b="1" kern="0" dirty="0">
                <a:latin typeface="+mn-lt"/>
              </a:rPr>
              <a:t>Medición de la Pertinencia</a:t>
            </a:r>
          </a:p>
          <a:p>
            <a:pPr marL="0" indent="0" fontAlgn="auto">
              <a:spcBef>
                <a:spcPts val="600"/>
              </a:spcBef>
              <a:buFontTx/>
              <a:buNone/>
              <a:defRPr/>
            </a:pPr>
            <a:r>
              <a:rPr lang="es-MX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Paso 3. </a:t>
            </a:r>
            <a:r>
              <a:rPr lang="es-MX" kern="0" dirty="0">
                <a:latin typeface="+mn-lt"/>
              </a:rPr>
              <a:t>Identificación de la utilización/consulta de los programas estadísticos y geográficos del INEGI de acuerdo con requerimientos que atienden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49279C-165C-49DD-A641-3F01939208CD}"/>
              </a:ext>
            </a:extLst>
          </p:cNvPr>
          <p:cNvSpPr txBox="1"/>
          <p:nvPr/>
        </p:nvSpPr>
        <p:spPr>
          <a:xfrm>
            <a:off x="2038350" y="3833813"/>
            <a:ext cx="212217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solidFill>
                  <a:srgbClr val="70AD47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Se identificó la utilización/consulta de los distintos Programas de Información del INEGI en los  siguientes referentes: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rgbClr val="70AD47">
                  <a:lumMod val="75000"/>
                </a:srgbClr>
              </a:solidFill>
              <a:latin typeface="+mn-lt"/>
              <a:ea typeface="+mn-ea"/>
              <a:cs typeface="+mn-cs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rgbClr val="70AD47">
                  <a:lumMod val="75000"/>
                </a:srgbClr>
              </a:solidFill>
              <a:latin typeface="+mn-lt"/>
              <a:ea typeface="+mn-ea"/>
              <a:cs typeface="+mn-cs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rgbClr val="70AD47">
                  <a:lumMod val="7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D5D180F-98F8-40A6-BC56-FDE00077E1FA}"/>
              </a:ext>
            </a:extLst>
          </p:cNvPr>
          <p:cNvSpPr/>
          <p:nvPr/>
        </p:nvSpPr>
        <p:spPr>
          <a:xfrm>
            <a:off x="1585913" y="9347200"/>
            <a:ext cx="121920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6450" indent="-354013" defTabSz="863600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b="1" kern="0" dirty="0">
                <a:solidFill>
                  <a:schemeClr val="tx1"/>
                </a:solidFill>
                <a:latin typeface="+mn-lt"/>
              </a:rPr>
              <a:t>Fuentes de información:</a:t>
            </a:r>
          </a:p>
          <a:p>
            <a:pPr marL="806450" indent="-354013" defTabSz="863600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1800" kern="0" dirty="0">
                <a:solidFill>
                  <a:schemeClr val="tx1"/>
                </a:solidFill>
                <a:latin typeface="+mn-lt"/>
              </a:rPr>
              <a:t>Metadatos de los Indicadores Clave (Catálogo Nacional de Indicadores)</a:t>
            </a:r>
          </a:p>
          <a:p>
            <a:pPr marL="806450" indent="-354013" defTabSz="863600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1800" kern="0" dirty="0">
                <a:solidFill>
                  <a:schemeClr val="tx1"/>
                </a:solidFill>
                <a:latin typeface="+mn-lt"/>
              </a:rPr>
              <a:t>Metadatos de Indicadores ODS (DGIAI)</a:t>
            </a:r>
          </a:p>
          <a:p>
            <a:pPr marL="806450" indent="-354013" defTabSz="863600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1800" kern="0" dirty="0">
                <a:solidFill>
                  <a:schemeClr val="tx1"/>
                </a:solidFill>
                <a:latin typeface="+mn-lt"/>
              </a:rPr>
              <a:t>Base de datos del Inventario de Demandas de Información Estadística y Geográfica (DGCSNIEG)</a:t>
            </a:r>
          </a:p>
          <a:p>
            <a:pPr marL="806450" indent="-354013" defTabSz="863600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1800" kern="0" dirty="0">
                <a:solidFill>
                  <a:schemeClr val="tx1"/>
                </a:solidFill>
                <a:latin typeface="+mn-lt"/>
              </a:rPr>
              <a:t>Reporte de consultas de los Programas en la página del INEGI (DGVSPI)</a:t>
            </a:r>
          </a:p>
          <a:p>
            <a:pPr marL="806450" indent="-354013" defTabSz="863600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1800" kern="0" dirty="0">
                <a:solidFill>
                  <a:schemeClr val="tx1"/>
                </a:solidFill>
                <a:latin typeface="+mn-lt"/>
              </a:rPr>
              <a:t>Consulta Laboratorio de </a:t>
            </a:r>
            <a:r>
              <a:rPr lang="es-ES_tradnl" sz="1800" kern="0" dirty="0" err="1">
                <a:solidFill>
                  <a:schemeClr val="tx1"/>
                </a:solidFill>
                <a:latin typeface="+mn-lt"/>
              </a:rPr>
              <a:t>Microdatos</a:t>
            </a:r>
            <a:r>
              <a:rPr lang="es-ES_tradnl" sz="1800" kern="0" dirty="0">
                <a:solidFill>
                  <a:schemeClr val="tx1"/>
                </a:solidFill>
                <a:latin typeface="+mn-lt"/>
              </a:rPr>
              <a:t> (DGIAI).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7C12D8-9FF8-426D-A52F-CC6868574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760" y="5050586"/>
            <a:ext cx="14667722" cy="257097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16C21B-9B9F-4CBA-8898-BF171BB7693E}"/>
              </a:ext>
            </a:extLst>
          </p:cNvPr>
          <p:cNvSpPr txBox="1"/>
          <p:nvPr/>
        </p:nvSpPr>
        <p:spPr>
          <a:xfrm>
            <a:off x="930275" y="-23813"/>
            <a:ext cx="23275925" cy="13239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981200" indent="-1981200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kern="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Helvetica Neue"/>
              </a:rPr>
              <a:t>Paso 4.</a:t>
            </a:r>
            <a:r>
              <a:rPr lang="es-MX" sz="2800" dirty="0">
                <a:solidFill>
                  <a:srgbClr val="A5A5A5">
                    <a:lumMod val="75000"/>
                  </a:srgbClr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s-MX" sz="4000" kern="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Helvetica Neue"/>
              </a:rPr>
              <a:t>Identificar la utilización de los programas estadísticos y geográficos del INEGI en los distintos referentes</a:t>
            </a:r>
          </a:p>
        </p:txBody>
      </p:sp>
      <p:pic>
        <p:nvPicPr>
          <p:cNvPr id="10243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19C66566-B7A9-43C4-A206-40469D36A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88"/>
            <a:ext cx="24384000" cy="1228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36AF145F-645D-421D-8A90-18E60E7F7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86275" y="2909454"/>
            <a:ext cx="349134" cy="906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5AC798E4-B0AC-448B-8EC6-40BA4C603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86275" y="4579624"/>
            <a:ext cx="349134" cy="40474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</p:pic>
      <p:pic>
        <p:nvPicPr>
          <p:cNvPr id="7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F6A75B7B-3B8E-4019-B972-CC317B994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63641" y="13139946"/>
            <a:ext cx="349134" cy="40474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</p:pic>
      <p:pic>
        <p:nvPicPr>
          <p:cNvPr id="8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1AE1B186-2D6F-4706-AC8E-445C31CD5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86275" y="8582125"/>
            <a:ext cx="349134" cy="3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EE5216F7-4691-4F41-AEFC-E00E72E5A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96194" y="11989782"/>
            <a:ext cx="349134" cy="3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152C1644-F240-45FE-BFD2-87CC8B19C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93457" y="12556708"/>
            <a:ext cx="289501" cy="3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4" descr="Imagen que contiene captura de pantalla, interior&#10;&#10;Descripción generada automáticamente">
            <a:extLst>
              <a:ext uri="{FF2B5EF4-FFF2-40B4-BE49-F238E27FC236}">
                <a16:creationId xmlns:a16="http://schemas.microsoft.com/office/drawing/2014/main" id="{05739707-3C25-4CF4-BC55-82EC9CC4B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75186" y="7420064"/>
            <a:ext cx="331471" cy="3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4" descr="Imagen que contiene captura de pantalla, interior&#10;&#10;Descripción generada automáticamente">
            <a:extLst>
              <a:ext uri="{FF2B5EF4-FFF2-40B4-BE49-F238E27FC236}">
                <a16:creationId xmlns:a16="http://schemas.microsoft.com/office/drawing/2014/main" id="{DE3AB4CC-AD00-4816-B31F-7F9DBEAB0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75185" y="8011566"/>
            <a:ext cx="331471" cy="3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n 2" descr="Imagen que contiene armario, interior, pared, mobiliario&#10;&#10;Descripción generada automáticamente">
            <a:extLst>
              <a:ext uri="{FF2B5EF4-FFF2-40B4-BE49-F238E27FC236}">
                <a16:creationId xmlns:a16="http://schemas.microsoft.com/office/drawing/2014/main" id="{F0CC1581-F645-4F82-9504-3BBF7A119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5413"/>
            <a:ext cx="24384000" cy="1229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AE10D4A-1319-44CE-815F-51CF89CF736C}"/>
              </a:ext>
            </a:extLst>
          </p:cNvPr>
          <p:cNvSpPr txBox="1"/>
          <p:nvPr/>
        </p:nvSpPr>
        <p:spPr>
          <a:xfrm>
            <a:off x="930275" y="-23813"/>
            <a:ext cx="23275925" cy="13239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981200" indent="-1981200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kern="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Paso 4.</a:t>
            </a:r>
            <a:r>
              <a:rPr lang="es-MX" sz="2800" dirty="0">
                <a:solidFill>
                  <a:srgbClr val="A5A5A5">
                    <a:lumMod val="75000"/>
                  </a:srgbClr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4000" kern="0" dirty="0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Identificar la utilización de los programas estadísticos y geográficos del INEGI en los distintos referentes</a:t>
            </a:r>
          </a:p>
        </p:txBody>
      </p:sp>
      <p:pic>
        <p:nvPicPr>
          <p:cNvPr id="4" name="Imagen 2" descr="Imagen que contiene armario, interior, pared, mobiliario&#10;&#10;Descripción generada automáticamente">
            <a:extLst>
              <a:ext uri="{FF2B5EF4-FFF2-40B4-BE49-F238E27FC236}">
                <a16:creationId xmlns:a16="http://schemas.microsoft.com/office/drawing/2014/main" id="{3D6C57E1-3093-47C8-9F77-4B92C89FC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69894" y="2942705"/>
            <a:ext cx="532016" cy="1074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10DA3E0F-B24C-414D-AF37-33899E3DB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25792" y="5746943"/>
            <a:ext cx="349134" cy="40474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</p:pic>
      <p:pic>
        <p:nvPicPr>
          <p:cNvPr id="7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20536877-2DB8-4A57-A43F-5233D5BB6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25792" y="9185239"/>
            <a:ext cx="349134" cy="3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314BE7F4-DF33-41EE-BDF1-C738B87B7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25792" y="9768900"/>
            <a:ext cx="349134" cy="3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99854AEF-4141-4986-AF8C-BE00F5DA8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58688" y="10315980"/>
            <a:ext cx="349134" cy="3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4" descr="Imagen que contiene captura de pantalla, interior&#10;&#10;Descripción generada automáticamente">
            <a:extLst>
              <a:ext uri="{FF2B5EF4-FFF2-40B4-BE49-F238E27FC236}">
                <a16:creationId xmlns:a16="http://schemas.microsoft.com/office/drawing/2014/main" id="{C75A2F24-FD81-417B-9D71-8E4EAF6C7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25792" y="8019163"/>
            <a:ext cx="331471" cy="3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4" descr="Imagen que contiene captura de pantalla, interior&#10;&#10;Descripción generada automáticamente">
            <a:extLst>
              <a:ext uri="{FF2B5EF4-FFF2-40B4-BE49-F238E27FC236}">
                <a16:creationId xmlns:a16="http://schemas.microsoft.com/office/drawing/2014/main" id="{50CB29D6-B02E-4D2C-B4EC-91D255CC9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1763"/>
            <a:ext cx="24384000" cy="1228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03D2EFC-42B8-436A-99D3-AEE713FC4C08}"/>
              </a:ext>
            </a:extLst>
          </p:cNvPr>
          <p:cNvSpPr txBox="1"/>
          <p:nvPr/>
        </p:nvSpPr>
        <p:spPr>
          <a:xfrm>
            <a:off x="930275" y="-23813"/>
            <a:ext cx="23275925" cy="13239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981200" indent="-1981200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kern="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Paso 4.</a:t>
            </a:r>
            <a:r>
              <a:rPr lang="es-MX" sz="2800" dirty="0">
                <a:solidFill>
                  <a:srgbClr val="A5A5A5">
                    <a:lumMod val="75000"/>
                  </a:srgbClr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4000" kern="0" dirty="0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Identificar la utilización de los programas estadísticos y geográficos del INEGI en los distintos referentes</a:t>
            </a:r>
          </a:p>
        </p:txBody>
      </p:sp>
      <p:pic>
        <p:nvPicPr>
          <p:cNvPr id="4" name="Imagen 4" descr="Imagen que contiene captura de pantalla, interior&#10;&#10;Descripción generada automáticamente">
            <a:extLst>
              <a:ext uri="{FF2B5EF4-FFF2-40B4-BE49-F238E27FC236}">
                <a16:creationId xmlns:a16="http://schemas.microsoft.com/office/drawing/2014/main" id="{D08DAA4C-030C-4DEA-A062-101C9C588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2774" y="2959331"/>
            <a:ext cx="365760" cy="1072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6230A76F-8E1F-4B52-ABB6-14488DF54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2774" y="8659945"/>
            <a:ext cx="349134" cy="3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61E0A792-3791-4E37-BFFE-787477815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2774" y="9235649"/>
            <a:ext cx="349134" cy="3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DC7B3ADE-6C12-4F9D-A731-8FBA65B42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69400" y="13223207"/>
            <a:ext cx="349134" cy="3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 descr="Imagen que contiene captura de pantalla, interior&#10;&#10;Descripción generada automáticamente">
            <a:extLst>
              <a:ext uri="{FF2B5EF4-FFF2-40B4-BE49-F238E27FC236}">
                <a16:creationId xmlns:a16="http://schemas.microsoft.com/office/drawing/2014/main" id="{9300AAD1-AB9D-4228-A2A3-9DD90CBD5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44806" y="4055958"/>
            <a:ext cx="331471" cy="3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4" descr="Imagen que contiene captura de pantalla, interior&#10;&#10;Descripción generada automáticamente">
            <a:extLst>
              <a:ext uri="{FF2B5EF4-FFF2-40B4-BE49-F238E27FC236}">
                <a16:creationId xmlns:a16="http://schemas.microsoft.com/office/drawing/2014/main" id="{BC649A38-8996-489C-82BB-9A9E664DD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44805" y="4647460"/>
            <a:ext cx="331471" cy="3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4" descr="Imagen que contiene captura de pantalla, interior&#10;&#10;Descripción generada automáticamente">
            <a:extLst>
              <a:ext uri="{FF2B5EF4-FFF2-40B4-BE49-F238E27FC236}">
                <a16:creationId xmlns:a16="http://schemas.microsoft.com/office/drawing/2014/main" id="{FE0FEBEA-FCBD-4A30-9F4E-8BD26181C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31470" y="5189739"/>
            <a:ext cx="331471" cy="3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4" descr="Imagen que contiene captura de pantalla, interior&#10;&#10;Descripción generada automáticamente">
            <a:extLst>
              <a:ext uri="{FF2B5EF4-FFF2-40B4-BE49-F238E27FC236}">
                <a16:creationId xmlns:a16="http://schemas.microsoft.com/office/drawing/2014/main" id="{B6BD2329-A68F-4EAF-89AD-64212C7A3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31469" y="5781241"/>
            <a:ext cx="331471" cy="3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DD8A79A9-CD81-450A-BFDE-C01B748BC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888"/>
            <a:ext cx="24384000" cy="1229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B939CDF-3B14-4D20-A93D-2425E6B18290}"/>
              </a:ext>
            </a:extLst>
          </p:cNvPr>
          <p:cNvSpPr txBox="1"/>
          <p:nvPr/>
        </p:nvSpPr>
        <p:spPr>
          <a:xfrm>
            <a:off x="930275" y="-23813"/>
            <a:ext cx="23275925" cy="13239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981200" indent="-1981200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kern="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Paso 4.</a:t>
            </a:r>
            <a:r>
              <a:rPr lang="es-MX" sz="2800" dirty="0">
                <a:solidFill>
                  <a:srgbClr val="A5A5A5">
                    <a:lumMod val="75000"/>
                  </a:srgbClr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4000" kern="0" dirty="0"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Identificar la utilización de los programas estadísticos y geográficos del INEGI en los distintos referentes</a:t>
            </a:r>
          </a:p>
        </p:txBody>
      </p:sp>
      <p:pic>
        <p:nvPicPr>
          <p:cNvPr id="4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EEE867EC-B5D7-4F71-9676-D3711DF03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5"/>
          <a:stretch/>
        </p:blipFill>
        <p:spPr bwMode="auto">
          <a:xfrm>
            <a:off x="18953023" y="2859579"/>
            <a:ext cx="526629" cy="48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3DB5F75C-D4C8-4FD0-A699-672430B1E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41770" y="6265896"/>
            <a:ext cx="349134" cy="40474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</p:pic>
      <p:pic>
        <p:nvPicPr>
          <p:cNvPr id="7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A615A837-EC8F-4C94-9873-F65BD420F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41770" y="6858000"/>
            <a:ext cx="349134" cy="40474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</p:pic>
      <p:pic>
        <p:nvPicPr>
          <p:cNvPr id="8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A55B402C-1D16-4D84-A174-9BE3A10EB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41770" y="7450104"/>
            <a:ext cx="349134" cy="40474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</p:pic>
      <p:pic>
        <p:nvPicPr>
          <p:cNvPr id="9" name="Imagen 8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1321BBA0-E93B-4F05-A191-AED781EBE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41770" y="8042208"/>
            <a:ext cx="349134" cy="40474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</p:pic>
      <p:pic>
        <p:nvPicPr>
          <p:cNvPr id="10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F0169B13-1472-40EA-899B-11ED780FF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41770" y="8609759"/>
            <a:ext cx="349134" cy="40474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</p:pic>
      <p:pic>
        <p:nvPicPr>
          <p:cNvPr id="12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FCBD0364-129A-4E13-9587-F22EA2798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41770" y="3506079"/>
            <a:ext cx="349134" cy="3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32C0E46C-3314-4E26-832E-2EE09A42E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41770" y="4106125"/>
            <a:ext cx="349134" cy="3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166D8B72-5C2B-44C0-9B71-8FD7C1A79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41770" y="4670886"/>
            <a:ext cx="349134" cy="37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E2483F2F-640C-4765-A5F1-4D5791103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71587" y="5217916"/>
            <a:ext cx="289501" cy="3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6" descr="Imagen que contiene interior, cielo, pared, armario&#10;&#10;Descripción generada automáticamente">
            <a:extLst>
              <a:ext uri="{FF2B5EF4-FFF2-40B4-BE49-F238E27FC236}">
                <a16:creationId xmlns:a16="http://schemas.microsoft.com/office/drawing/2014/main" id="{B18840E5-3D53-4EEA-85C8-F575AB611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71587" y="5763222"/>
            <a:ext cx="289501" cy="3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4" descr="Imagen que contiene captura de pantalla, interior&#10;&#10;Descripción generada automáticamente">
            <a:extLst>
              <a:ext uri="{FF2B5EF4-FFF2-40B4-BE49-F238E27FC236}">
                <a16:creationId xmlns:a16="http://schemas.microsoft.com/office/drawing/2014/main" id="{F84220FB-F483-4B74-86AF-BC765009D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602" y="9218753"/>
            <a:ext cx="331471" cy="3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4" descr="Imagen que contiene captura de pantalla, interior&#10;&#10;Descripción generada automáticamente">
            <a:extLst>
              <a:ext uri="{FF2B5EF4-FFF2-40B4-BE49-F238E27FC236}">
                <a16:creationId xmlns:a16="http://schemas.microsoft.com/office/drawing/2014/main" id="{644489F1-C7BB-43CF-A488-959711B02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602" y="9810255"/>
            <a:ext cx="331471" cy="3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4" descr="Imagen que contiene captura de pantalla, interior&#10;&#10;Descripción generada automáticamente">
            <a:extLst>
              <a:ext uri="{FF2B5EF4-FFF2-40B4-BE49-F238E27FC236}">
                <a16:creationId xmlns:a16="http://schemas.microsoft.com/office/drawing/2014/main" id="{595F99B7-F236-431E-A295-0A736674C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602" y="10352534"/>
            <a:ext cx="331471" cy="3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4" descr="Imagen que contiene captura de pantalla, interior&#10;&#10;Descripción generada automáticamente">
            <a:extLst>
              <a:ext uri="{FF2B5EF4-FFF2-40B4-BE49-F238E27FC236}">
                <a16:creationId xmlns:a16="http://schemas.microsoft.com/office/drawing/2014/main" id="{FE8EDA17-C09A-485B-BFA6-378CF8015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602" y="10944036"/>
            <a:ext cx="331471" cy="3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4" descr="Imagen que contiene captura de pantalla, interior&#10;&#10;Descripción generada automáticamente">
            <a:extLst>
              <a:ext uri="{FF2B5EF4-FFF2-40B4-BE49-F238E27FC236}">
                <a16:creationId xmlns:a16="http://schemas.microsoft.com/office/drawing/2014/main" id="{E15F7898-5716-4160-BF9E-CC85B41DA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602" y="11465529"/>
            <a:ext cx="331471" cy="3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4" descr="Imagen que contiene captura de pantalla, interior&#10;&#10;Descripción generada automáticamente">
            <a:extLst>
              <a:ext uri="{FF2B5EF4-FFF2-40B4-BE49-F238E27FC236}">
                <a16:creationId xmlns:a16="http://schemas.microsoft.com/office/drawing/2014/main" id="{0EE7E14E-5542-4260-A183-3D97855E5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602" y="12057031"/>
            <a:ext cx="331471" cy="3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4" descr="Imagen que contiene captura de pantalla, interior&#10;&#10;Descripción generada automáticamente">
            <a:extLst>
              <a:ext uri="{FF2B5EF4-FFF2-40B4-BE49-F238E27FC236}">
                <a16:creationId xmlns:a16="http://schemas.microsoft.com/office/drawing/2014/main" id="{04F05DCF-B2B1-4A8E-843D-4F8BB9C22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602" y="12599310"/>
            <a:ext cx="331471" cy="3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4" descr="Imagen que contiene captura de pantalla, interior&#10;&#10;Descripción generada automáticamente">
            <a:extLst>
              <a:ext uri="{FF2B5EF4-FFF2-40B4-BE49-F238E27FC236}">
                <a16:creationId xmlns:a16="http://schemas.microsoft.com/office/drawing/2014/main" id="{663D76EE-C0E5-47F8-AB0E-0EAA2E9FA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602" y="13190812"/>
            <a:ext cx="331471" cy="3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ítulo texto">
  <a:themeElements>
    <a:clrScheme name="Título tex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Título text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ítulo tex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lantilla_manualGris_20180201_1116" id="{58FCC413-1250-A944-9158-EC55651E9DFC}" vid="{81C46055-D86D-3846-969E-B7A77FC263BE}"/>
    </a:ext>
  </a:extLst>
</a:theme>
</file>

<file path=ppt/theme/theme2.xml><?xml version="1.0" encoding="utf-8"?>
<a:theme xmlns:a="http://schemas.openxmlformats.org/drawingml/2006/main" name="Título texto">
  <a:themeElements>
    <a:clrScheme name="Título tex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Título text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ítulo tex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D6D101B991474E93D6C5C48804BC99" ma:contentTypeVersion="0" ma:contentTypeDescription="Crear nuevo documento." ma:contentTypeScope="" ma:versionID="6a91a376ce0852ca1f90f2c352c28c9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355BC4-B6AE-48FF-94A8-C5A4BFBCC5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35BF8E-1060-46AA-B038-9B669B6002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26CEF3-6964-45C1-95A6-54BBEA0E9D7D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Plantilla_manualGris_20180201_1116</Template>
  <TotalTime>337</TotalTime>
  <Words>947</Words>
  <Application>Microsoft Office PowerPoint</Application>
  <PresentationFormat>Personalizado</PresentationFormat>
  <Paragraphs>145</Paragraphs>
  <Slides>20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Helvetica</vt:lpstr>
      <vt:lpstr>Helvetica Neue</vt:lpstr>
      <vt:lpstr>Helvetica Neue Medium</vt:lpstr>
      <vt:lpstr>Wingdings</vt:lpstr>
      <vt:lpstr>Título texto</vt:lpstr>
      <vt:lpstr>Propuesta de indicador de pertinencia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Propuesta de indicador de pertinencia</vt:lpstr>
      <vt:lpstr>Presentación de PowerPoint</vt:lpstr>
    </vt:vector>
  </TitlesOfParts>
  <Company>INEGI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COVARRUBIAS ORDIALES JOSE PABLO</dc:creator>
  <cp:lastModifiedBy>DIAZ LOPEZ LORENZO</cp:lastModifiedBy>
  <cp:revision>44</cp:revision>
  <dcterms:created xsi:type="dcterms:W3CDTF">2019-02-01T18:50:41Z</dcterms:created>
  <dcterms:modified xsi:type="dcterms:W3CDTF">2019-09-19T17:33:53Z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0x0101002CD6D101B991474E93D6C5C48804BC99</vt:lpwstr>
  </property>
</Properties>
</file>